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5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6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587" r:id="rId5"/>
    <p:sldMasterId id="2147493624" r:id="rId6"/>
    <p:sldMasterId id="2147493638" r:id="rId7"/>
    <p:sldMasterId id="2147493648" r:id="rId8"/>
    <p:sldMasterId id="2147493669" r:id="rId9"/>
    <p:sldMasterId id="2147493682" r:id="rId10"/>
  </p:sldMasterIdLst>
  <p:notesMasterIdLst>
    <p:notesMasterId r:id="rId84"/>
  </p:notesMasterIdLst>
  <p:handoutMasterIdLst>
    <p:handoutMasterId r:id="rId85"/>
  </p:handoutMasterIdLst>
  <p:sldIdLst>
    <p:sldId id="959" r:id="rId11"/>
    <p:sldId id="998" r:id="rId12"/>
    <p:sldId id="1014" r:id="rId13"/>
    <p:sldId id="1028" r:id="rId14"/>
    <p:sldId id="1006" r:id="rId15"/>
    <p:sldId id="1032" r:id="rId16"/>
    <p:sldId id="908" r:id="rId17"/>
    <p:sldId id="910" r:id="rId18"/>
    <p:sldId id="1029" r:id="rId19"/>
    <p:sldId id="999" r:id="rId20"/>
    <p:sldId id="1033" r:id="rId21"/>
    <p:sldId id="446" r:id="rId22"/>
    <p:sldId id="447" r:id="rId23"/>
    <p:sldId id="1034" r:id="rId24"/>
    <p:sldId id="450" r:id="rId25"/>
    <p:sldId id="451" r:id="rId26"/>
    <p:sldId id="452" r:id="rId27"/>
    <p:sldId id="1035" r:id="rId28"/>
    <p:sldId id="1036" r:id="rId29"/>
    <p:sldId id="1037" r:id="rId30"/>
    <p:sldId id="1039" r:id="rId31"/>
    <p:sldId id="1038" r:id="rId32"/>
    <p:sldId id="1053" r:id="rId33"/>
    <p:sldId id="1058" r:id="rId34"/>
    <p:sldId id="1040" r:id="rId35"/>
    <p:sldId id="341" r:id="rId36"/>
    <p:sldId id="1041" r:id="rId37"/>
    <p:sldId id="1054" r:id="rId38"/>
    <p:sldId id="1059" r:id="rId39"/>
    <p:sldId id="917" r:id="rId40"/>
    <p:sldId id="1042" r:id="rId41"/>
    <p:sldId id="921" r:id="rId42"/>
    <p:sldId id="1047" r:id="rId43"/>
    <p:sldId id="349" r:id="rId44"/>
    <p:sldId id="1048" r:id="rId45"/>
    <p:sldId id="985" r:id="rId46"/>
    <p:sldId id="1049" r:id="rId47"/>
    <p:sldId id="1050" r:id="rId48"/>
    <p:sldId id="1055" r:id="rId49"/>
    <p:sldId id="1051" r:id="rId50"/>
    <p:sldId id="924" r:id="rId51"/>
    <p:sldId id="927" r:id="rId52"/>
    <p:sldId id="981" r:id="rId53"/>
    <p:sldId id="982" r:id="rId54"/>
    <p:sldId id="983" r:id="rId55"/>
    <p:sldId id="984" r:id="rId56"/>
    <p:sldId id="350" r:id="rId57"/>
    <p:sldId id="351" r:id="rId58"/>
    <p:sldId id="352" r:id="rId59"/>
    <p:sldId id="353" r:id="rId60"/>
    <p:sldId id="925" r:id="rId61"/>
    <p:sldId id="926" r:id="rId62"/>
    <p:sldId id="354" r:id="rId63"/>
    <p:sldId id="362" r:id="rId64"/>
    <p:sldId id="363" r:id="rId65"/>
    <p:sldId id="388" r:id="rId66"/>
    <p:sldId id="389" r:id="rId67"/>
    <p:sldId id="390" r:id="rId68"/>
    <p:sldId id="391" r:id="rId69"/>
    <p:sldId id="392" r:id="rId70"/>
    <p:sldId id="393" r:id="rId71"/>
    <p:sldId id="394" r:id="rId72"/>
    <p:sldId id="395" r:id="rId73"/>
    <p:sldId id="563" r:id="rId74"/>
    <p:sldId id="564" r:id="rId75"/>
    <p:sldId id="565" r:id="rId76"/>
    <p:sldId id="566" r:id="rId77"/>
    <p:sldId id="567" r:id="rId78"/>
    <p:sldId id="568" r:id="rId79"/>
    <p:sldId id="440" r:id="rId80"/>
    <p:sldId id="1052" r:id="rId81"/>
    <p:sldId id="448" r:id="rId82"/>
    <p:sldId id="449" r:id="rId83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C64"/>
    <a:srgbClr val="32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88"/>
    <p:restoredTop sz="96314"/>
  </p:normalViewPr>
  <p:slideViewPr>
    <p:cSldViewPr snapToObjects="1">
      <p:cViewPr>
        <p:scale>
          <a:sx n="190" d="100"/>
          <a:sy n="190" d="100"/>
        </p:scale>
        <p:origin x="800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61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6060"/>
    </p:cViewPr>
  </p:sorterViewPr>
  <p:notesViewPr>
    <p:cSldViewPr snapToObjects="1">
      <p:cViewPr varScale="1">
        <p:scale>
          <a:sx n="107" d="100"/>
          <a:sy n="107" d="100"/>
        </p:scale>
        <p:origin x="36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63" Type="http://schemas.openxmlformats.org/officeDocument/2006/relationships/slide" Target="slides/slide53.xml"/><Relationship Id="rId68" Type="http://schemas.openxmlformats.org/officeDocument/2006/relationships/slide" Target="slides/slide58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6.xml"/><Relationship Id="rId11" Type="http://schemas.openxmlformats.org/officeDocument/2006/relationships/slide" Target="slides/slide1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74" Type="http://schemas.openxmlformats.org/officeDocument/2006/relationships/slide" Target="slides/slide64.xml"/><Relationship Id="rId79" Type="http://schemas.openxmlformats.org/officeDocument/2006/relationships/slide" Target="slides/slide69.xml"/><Relationship Id="rId5" Type="http://schemas.openxmlformats.org/officeDocument/2006/relationships/slideMaster" Target="slideMasters/slideMaster2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slide" Target="slides/slide46.xml"/><Relationship Id="rId64" Type="http://schemas.openxmlformats.org/officeDocument/2006/relationships/slide" Target="slides/slide54.xml"/><Relationship Id="rId69" Type="http://schemas.openxmlformats.org/officeDocument/2006/relationships/slide" Target="slides/slide59.xml"/><Relationship Id="rId77" Type="http://schemas.openxmlformats.org/officeDocument/2006/relationships/slide" Target="slides/slide67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1.xml"/><Relationship Id="rId72" Type="http://schemas.openxmlformats.org/officeDocument/2006/relationships/slide" Target="slides/slide62.xml"/><Relationship Id="rId80" Type="http://schemas.openxmlformats.org/officeDocument/2006/relationships/slide" Target="slides/slide70.xml"/><Relationship Id="rId85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slide" Target="slides/slide49.xml"/><Relationship Id="rId67" Type="http://schemas.openxmlformats.org/officeDocument/2006/relationships/slide" Target="slides/slide57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slide" Target="slides/slide52.xml"/><Relationship Id="rId70" Type="http://schemas.openxmlformats.org/officeDocument/2006/relationships/slide" Target="slides/slide60.xml"/><Relationship Id="rId75" Type="http://schemas.openxmlformats.org/officeDocument/2006/relationships/slide" Target="slides/slide65.xml"/><Relationship Id="rId83" Type="http://schemas.openxmlformats.org/officeDocument/2006/relationships/slide" Target="slides/slide73.xml"/><Relationship Id="rId88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slide" Target="slides/slide50.xml"/><Relationship Id="rId65" Type="http://schemas.openxmlformats.org/officeDocument/2006/relationships/slide" Target="slides/slide55.xml"/><Relationship Id="rId73" Type="http://schemas.openxmlformats.org/officeDocument/2006/relationships/slide" Target="slides/slide63.xml"/><Relationship Id="rId78" Type="http://schemas.openxmlformats.org/officeDocument/2006/relationships/slide" Target="slides/slide68.xml"/><Relationship Id="rId81" Type="http://schemas.openxmlformats.org/officeDocument/2006/relationships/slide" Target="slides/slide71.xml"/><Relationship Id="rId86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9" Type="http://schemas.openxmlformats.org/officeDocument/2006/relationships/slide" Target="slides/slide29.xml"/><Relationship Id="rId34" Type="http://schemas.openxmlformats.org/officeDocument/2006/relationships/slide" Target="slides/slide24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76" Type="http://schemas.openxmlformats.org/officeDocument/2006/relationships/slide" Target="slides/slide66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1.xml"/><Relationship Id="rId2" Type="http://schemas.openxmlformats.org/officeDocument/2006/relationships/customXml" Target="../customXml/item2.xml"/><Relationship Id="rId29" Type="http://schemas.openxmlformats.org/officeDocument/2006/relationships/slide" Target="slides/slide19.xml"/><Relationship Id="rId24" Type="http://schemas.openxmlformats.org/officeDocument/2006/relationships/slide" Target="slides/slide14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66" Type="http://schemas.openxmlformats.org/officeDocument/2006/relationships/slide" Target="slides/slide56.xml"/><Relationship Id="rId87" Type="http://schemas.openxmlformats.org/officeDocument/2006/relationships/viewProps" Target="viewProps.xml"/><Relationship Id="rId61" Type="http://schemas.openxmlformats.org/officeDocument/2006/relationships/slide" Target="slides/slide51.xml"/><Relationship Id="rId82" Type="http://schemas.openxmlformats.org/officeDocument/2006/relationships/slide" Target="slides/slide72.xml"/><Relationship Id="rId19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B2AC-7E4F-8047-9193-854483C1A223}" type="datetimeFigureOut">
              <a:rPr lang="en-US" smtClean="0"/>
              <a:t>9/14/25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E209-2B77-6A4B-8F32-9DF4E1CE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567C9F-4D7F-5847-BD8F-556675060DA1}" type="datetimeFigureOut">
              <a:rPr lang="en-US" altLang="en-US"/>
              <a:pPr/>
              <a:t>9/14/25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D6415B-586E-2B45-B637-70E4CB56C1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6714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38480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4B7984-B6AD-4D3E-800B-506D1974D9B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2517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2233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2872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964E5-B3A7-A300-8988-3831F49F1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>
            <a:extLst>
              <a:ext uri="{FF2B5EF4-FFF2-40B4-BE49-F238E27FC236}">
                <a16:creationId xmlns:a16="http://schemas.microsoft.com/office/drawing/2014/main" id="{A25F811D-909F-A013-80F0-506C011189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A28225-7E5D-4105-AF50-B66487E7EB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BA4E23B4-475E-0D0B-5933-1919EDA111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50F07E08-AA26-EADE-43A0-F96E2ED920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44928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F5F57-EBDC-46BF-8279-DB68B4995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>
            <a:extLst>
              <a:ext uri="{FF2B5EF4-FFF2-40B4-BE49-F238E27FC236}">
                <a16:creationId xmlns:a16="http://schemas.microsoft.com/office/drawing/2014/main" id="{A0DE0A23-6E7C-2E4F-D395-4D0874E80A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F508FA-5199-4AA3-8922-94158B684B6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6195F900-5FB1-ED6B-6515-390C346D7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1B7D9E38-C551-2E19-E399-5B1E5EF88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81924" name="Rectangle 4">
            <a:extLst>
              <a:ext uri="{FF2B5EF4-FFF2-40B4-BE49-F238E27FC236}">
                <a16:creationId xmlns:a16="http://schemas.microsoft.com/office/drawing/2014/main" id="{D5340254-9C8C-D6DB-3FC2-8DEB5B77E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5" name="Rectangle 5">
            <a:extLst>
              <a:ext uri="{FF2B5EF4-FFF2-40B4-BE49-F238E27FC236}">
                <a16:creationId xmlns:a16="http://schemas.microsoft.com/office/drawing/2014/main" id="{BA8DAA4F-C449-5BD6-6E29-8FAE7F1B3B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6" name="Rectangle 6">
            <a:extLst>
              <a:ext uri="{FF2B5EF4-FFF2-40B4-BE49-F238E27FC236}">
                <a16:creationId xmlns:a16="http://schemas.microsoft.com/office/drawing/2014/main" id="{0ED36936-73F0-0042-4B17-4BBA3A8D16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 w="12700" cap="flat"/>
        </p:spPr>
      </p:sp>
      <p:sp>
        <p:nvSpPr>
          <p:cNvPr id="81927" name="Rectangle 7">
            <a:extLst>
              <a:ext uri="{FF2B5EF4-FFF2-40B4-BE49-F238E27FC236}">
                <a16:creationId xmlns:a16="http://schemas.microsoft.com/office/drawing/2014/main" id="{7E4C4FD0-DA95-78B7-6A07-381E9270FF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5089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BEC3C-8CCA-F0EB-E5A3-96F725020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>
            <a:extLst>
              <a:ext uri="{FF2B5EF4-FFF2-40B4-BE49-F238E27FC236}">
                <a16:creationId xmlns:a16="http://schemas.microsoft.com/office/drawing/2014/main" id="{9A56C10B-B9B8-3B28-5FCA-786E1DAE55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D8CA25-AE75-4191-8B01-FE9755FBC1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59FAB0A9-055D-C529-1AD4-3293743BE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FB5A3330-4DE3-A363-ABF3-E30A91771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82948" name="Rectangle 4">
            <a:extLst>
              <a:ext uri="{FF2B5EF4-FFF2-40B4-BE49-F238E27FC236}">
                <a16:creationId xmlns:a16="http://schemas.microsoft.com/office/drawing/2014/main" id="{1124E229-3FE6-9523-0BAD-D9B9E82F6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9" name="Rectangle 5">
            <a:extLst>
              <a:ext uri="{FF2B5EF4-FFF2-40B4-BE49-F238E27FC236}">
                <a16:creationId xmlns:a16="http://schemas.microsoft.com/office/drawing/2014/main" id="{D36CE4E2-97DF-BFDD-DF1D-B429556055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50" name="Rectangle 6">
            <a:extLst>
              <a:ext uri="{FF2B5EF4-FFF2-40B4-BE49-F238E27FC236}">
                <a16:creationId xmlns:a16="http://schemas.microsoft.com/office/drawing/2014/main" id="{FC74D0C9-848D-AF26-5CEF-72F0275BA0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2951" name="Rectangle 7">
            <a:extLst>
              <a:ext uri="{FF2B5EF4-FFF2-40B4-BE49-F238E27FC236}">
                <a16:creationId xmlns:a16="http://schemas.microsoft.com/office/drawing/2014/main" id="{9C3DF9C5-9641-EC6D-3863-957888DC69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13889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A1D8F-3B8C-F7F8-F592-872431DD2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>
            <a:extLst>
              <a:ext uri="{FF2B5EF4-FFF2-40B4-BE49-F238E27FC236}">
                <a16:creationId xmlns:a16="http://schemas.microsoft.com/office/drawing/2014/main" id="{83018168-6F71-9E0B-66B9-152CA4E5B4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1C928F-F266-4AE9-9955-5DF263458FB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id="{C7A396A0-9840-85EC-A7EA-2E42A1E49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7ADA6D13-B081-1C4C-F704-6E24BE968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83972" name="Rectangle 4">
            <a:extLst>
              <a:ext uri="{FF2B5EF4-FFF2-40B4-BE49-F238E27FC236}">
                <a16:creationId xmlns:a16="http://schemas.microsoft.com/office/drawing/2014/main" id="{E3ADBA73-2816-D808-57B3-475539566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3" name="Rectangle 5">
            <a:extLst>
              <a:ext uri="{FF2B5EF4-FFF2-40B4-BE49-F238E27FC236}">
                <a16:creationId xmlns:a16="http://schemas.microsoft.com/office/drawing/2014/main" id="{02A2870A-0C57-EC70-A23A-CA5687816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4" name="Rectangle 6">
            <a:extLst>
              <a:ext uri="{FF2B5EF4-FFF2-40B4-BE49-F238E27FC236}">
                <a16:creationId xmlns:a16="http://schemas.microsoft.com/office/drawing/2014/main" id="{3DF37F1C-0B30-04BA-51E6-2476927C48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3975" name="Rectangle 7">
            <a:extLst>
              <a:ext uri="{FF2B5EF4-FFF2-40B4-BE49-F238E27FC236}">
                <a16:creationId xmlns:a16="http://schemas.microsoft.com/office/drawing/2014/main" id="{28C8A55D-A2D7-77C6-9E2C-DC336CB2D6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796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45410-B195-0ED9-CBBF-1DC64FAC0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>
            <a:extLst>
              <a:ext uri="{FF2B5EF4-FFF2-40B4-BE49-F238E27FC236}">
                <a16:creationId xmlns:a16="http://schemas.microsoft.com/office/drawing/2014/main" id="{13BD1C10-E45F-02B8-5855-FD9FB95712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FB4B8FB-1017-465D-AFBF-5BF5BCE8100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1CFFF190-9946-DBFE-5482-E2C644328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77B6BEBD-188D-1339-3598-56EC92644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4996" name="Rectangle 4">
            <a:extLst>
              <a:ext uri="{FF2B5EF4-FFF2-40B4-BE49-F238E27FC236}">
                <a16:creationId xmlns:a16="http://schemas.microsoft.com/office/drawing/2014/main" id="{1C91BCFC-2C0E-F1F3-DB84-6FA903CAE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7" name="Rectangle 5">
            <a:extLst>
              <a:ext uri="{FF2B5EF4-FFF2-40B4-BE49-F238E27FC236}">
                <a16:creationId xmlns:a16="http://schemas.microsoft.com/office/drawing/2014/main" id="{4DF88038-7FAA-8981-BA78-6CF9C57A6F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8" name="Rectangle 6">
            <a:extLst>
              <a:ext uri="{FF2B5EF4-FFF2-40B4-BE49-F238E27FC236}">
                <a16:creationId xmlns:a16="http://schemas.microsoft.com/office/drawing/2014/main" id="{F72F0046-53C5-1F0A-DE66-BD3369C62E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4999" name="Rectangle 7">
            <a:extLst>
              <a:ext uri="{FF2B5EF4-FFF2-40B4-BE49-F238E27FC236}">
                <a16:creationId xmlns:a16="http://schemas.microsoft.com/office/drawing/2014/main" id="{F71F2974-0E94-B9E7-03D2-F71A729855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334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E7C14-C2AA-782C-EFC9-C66851819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>
            <a:extLst>
              <a:ext uri="{FF2B5EF4-FFF2-40B4-BE49-F238E27FC236}">
                <a16:creationId xmlns:a16="http://schemas.microsoft.com/office/drawing/2014/main" id="{3BD38094-3B74-E6F4-8248-6733BBA0E6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7B9E48-CE28-477B-AF14-CB4F875872B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0BFE52FE-30C0-150A-2907-739FD08991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39AF6E52-1FD4-4FE6-BC7F-B2DFE9179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6020" name="Rectangle 4">
            <a:extLst>
              <a:ext uri="{FF2B5EF4-FFF2-40B4-BE49-F238E27FC236}">
                <a16:creationId xmlns:a16="http://schemas.microsoft.com/office/drawing/2014/main" id="{5D3BA1BA-AD2B-EFA1-CFC2-8BD0F8FED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1" name="Rectangle 5">
            <a:extLst>
              <a:ext uri="{FF2B5EF4-FFF2-40B4-BE49-F238E27FC236}">
                <a16:creationId xmlns:a16="http://schemas.microsoft.com/office/drawing/2014/main" id="{F37E3215-0B78-FD37-D1D5-623D35458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2" name="Rectangle 6">
            <a:extLst>
              <a:ext uri="{FF2B5EF4-FFF2-40B4-BE49-F238E27FC236}">
                <a16:creationId xmlns:a16="http://schemas.microsoft.com/office/drawing/2014/main" id="{84A4AF9C-20A2-5188-3207-455B3236A8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6023" name="Rectangle 7">
            <a:extLst>
              <a:ext uri="{FF2B5EF4-FFF2-40B4-BE49-F238E27FC236}">
                <a16:creationId xmlns:a16="http://schemas.microsoft.com/office/drawing/2014/main" id="{E1A42359-AE26-9598-89D8-FEA569C10C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1627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60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819C23-332F-464A-B228-80F79B607C9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609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7589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1CBFE-B21B-DAD2-D174-91FA37EA7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>
            <a:extLst>
              <a:ext uri="{FF2B5EF4-FFF2-40B4-BE49-F238E27FC236}">
                <a16:creationId xmlns:a16="http://schemas.microsoft.com/office/drawing/2014/main" id="{4DEF3C7F-9F0C-81D1-BE12-FAB4371513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067567-7C0E-4623-97F7-3AB1CFA8462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2" name="Rectangle 2">
            <a:extLst>
              <a:ext uri="{FF2B5EF4-FFF2-40B4-BE49-F238E27FC236}">
                <a16:creationId xmlns:a16="http://schemas.microsoft.com/office/drawing/2014/main" id="{697602C8-BD03-B3C9-9D0A-67B5845CF9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9FD8941D-1CBE-E1EF-BE8E-9DE447B24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87044" name="Rectangle 4">
            <a:extLst>
              <a:ext uri="{FF2B5EF4-FFF2-40B4-BE49-F238E27FC236}">
                <a16:creationId xmlns:a16="http://schemas.microsoft.com/office/drawing/2014/main" id="{A8E4DE55-0696-09DF-6E48-5257C0241C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5" name="Rectangle 5">
            <a:extLst>
              <a:ext uri="{FF2B5EF4-FFF2-40B4-BE49-F238E27FC236}">
                <a16:creationId xmlns:a16="http://schemas.microsoft.com/office/drawing/2014/main" id="{3395620E-00D5-4C4A-3535-9A5F4B410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6" name="Rectangle 6">
            <a:extLst>
              <a:ext uri="{FF2B5EF4-FFF2-40B4-BE49-F238E27FC236}">
                <a16:creationId xmlns:a16="http://schemas.microsoft.com/office/drawing/2014/main" id="{18B294E2-1126-7540-B79C-C807FB2C55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7047" name="Rectangle 7">
            <a:extLst>
              <a:ext uri="{FF2B5EF4-FFF2-40B4-BE49-F238E27FC236}">
                <a16:creationId xmlns:a16="http://schemas.microsoft.com/office/drawing/2014/main" id="{774B4844-5091-ED59-2FBF-C080F21404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07889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E8DB3-BE90-C5D8-0028-F3F3007F7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>
            <a:extLst>
              <a:ext uri="{FF2B5EF4-FFF2-40B4-BE49-F238E27FC236}">
                <a16:creationId xmlns:a16="http://schemas.microsoft.com/office/drawing/2014/main" id="{0A8894DA-7A19-CE8B-F766-9889DB144A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D0189D-E517-438B-9693-2812E02CF6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0D793CC9-C296-4AAD-48CD-E313F58E87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F35A24A3-A655-6BF8-7550-0F2DE6995A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88068" name="Rectangle 4">
            <a:extLst>
              <a:ext uri="{FF2B5EF4-FFF2-40B4-BE49-F238E27FC236}">
                <a16:creationId xmlns:a16="http://schemas.microsoft.com/office/drawing/2014/main" id="{6DBEB574-D253-277E-380A-563155FF4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9" name="Rectangle 5">
            <a:extLst>
              <a:ext uri="{FF2B5EF4-FFF2-40B4-BE49-F238E27FC236}">
                <a16:creationId xmlns:a16="http://schemas.microsoft.com/office/drawing/2014/main" id="{C8587384-AF20-CD77-E64E-FF210D8F04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70" name="Rectangle 6">
            <a:extLst>
              <a:ext uri="{FF2B5EF4-FFF2-40B4-BE49-F238E27FC236}">
                <a16:creationId xmlns:a16="http://schemas.microsoft.com/office/drawing/2014/main" id="{655E29C2-0439-15BF-F2BC-659AB39BDE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8071" name="Rectangle 7">
            <a:extLst>
              <a:ext uri="{FF2B5EF4-FFF2-40B4-BE49-F238E27FC236}">
                <a16:creationId xmlns:a16="http://schemas.microsoft.com/office/drawing/2014/main" id="{D244555F-E26F-9D34-ADEB-929326FDB2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05719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CCDB6-1D8D-6B2A-5FD9-0F03DF64C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>
            <a:extLst>
              <a:ext uri="{FF2B5EF4-FFF2-40B4-BE49-F238E27FC236}">
                <a16:creationId xmlns:a16="http://schemas.microsoft.com/office/drawing/2014/main" id="{BC7ADCEC-5800-3CFF-0DAE-DBBC4CCC53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B19D27-1D9D-4EFF-A2A6-3367138C303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3A02B353-C60D-AF1D-6EA8-6A333F0D6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079ECD8F-29E4-2584-E4D7-8A6656496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0116" name="Rectangle 4">
            <a:extLst>
              <a:ext uri="{FF2B5EF4-FFF2-40B4-BE49-F238E27FC236}">
                <a16:creationId xmlns:a16="http://schemas.microsoft.com/office/drawing/2014/main" id="{0F4B6A11-BEFF-5F2D-033C-37FBF25C0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7" name="Rectangle 5">
            <a:extLst>
              <a:ext uri="{FF2B5EF4-FFF2-40B4-BE49-F238E27FC236}">
                <a16:creationId xmlns:a16="http://schemas.microsoft.com/office/drawing/2014/main" id="{A9F5E4DB-2EA0-D3E5-0165-A0E5EADA1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8" name="Rectangle 6">
            <a:extLst>
              <a:ext uri="{FF2B5EF4-FFF2-40B4-BE49-F238E27FC236}">
                <a16:creationId xmlns:a16="http://schemas.microsoft.com/office/drawing/2014/main" id="{4D4DAFAF-EAE8-2F3D-BEE0-43A3AE5711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0119" name="Rectangle 7">
            <a:extLst>
              <a:ext uri="{FF2B5EF4-FFF2-40B4-BE49-F238E27FC236}">
                <a16:creationId xmlns:a16="http://schemas.microsoft.com/office/drawing/2014/main" id="{D32195DA-A8C0-09A7-9FED-5189886744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91384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56C3D-608D-9082-5F58-F6B310A95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>
            <a:extLst>
              <a:ext uri="{FF2B5EF4-FFF2-40B4-BE49-F238E27FC236}">
                <a16:creationId xmlns:a16="http://schemas.microsoft.com/office/drawing/2014/main" id="{DA035AC8-DB37-6648-0771-2489073D79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A28225-7E5D-4105-AF50-B66487E7EB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948CFEB6-EEF2-4877-424B-EFC85193B1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6626C796-FFB9-73B6-870C-9C2ADAFA88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98966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06787-AD59-7687-4474-8E4F13A40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>
            <a:extLst>
              <a:ext uri="{FF2B5EF4-FFF2-40B4-BE49-F238E27FC236}">
                <a16:creationId xmlns:a16="http://schemas.microsoft.com/office/drawing/2014/main" id="{FC02B98E-4539-29CF-C4A2-7CA5932AB4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813B39-7E0E-475A-9EBE-5ED71E411FC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6802" name="Rectangle 2">
            <a:extLst>
              <a:ext uri="{FF2B5EF4-FFF2-40B4-BE49-F238E27FC236}">
                <a16:creationId xmlns:a16="http://schemas.microsoft.com/office/drawing/2014/main" id="{DDED5D53-8B21-BE87-1433-A58243A374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52A0275B-1F7F-883C-6EFA-E60525923D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74484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F971D5-882D-4233-A30D-FAEDE4CA6E8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114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84835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591C42-4AD5-4528-9EC3-61D5E9BDFCD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45023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9DCB16A-F829-4527-A43B-C46817CDE35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8419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D73B76-F558-45CE-871C-8466EA0D0D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68061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5CE7E0-7666-4352-A4C1-28EF06861A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4462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60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AE7BDE-6BAD-4869-BA94-42F764CB073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609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426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A57BBC-3DEF-4030-90C9-4A7A7E87C3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25144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1FEC76-0B84-458E-8A4E-B7ECCB6E1DC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15882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F31BFB-CE80-49DF-B5B2-8D11C75DEDA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23981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1900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91429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5C62BF7-9C63-497B-BAE2-5CB77526CD21}" type="slidenum">
              <a:rPr lang="en-US" altLang="en-US" sz="1200"/>
              <a:pPr/>
              <a:t>63</a:t>
            </a:fld>
            <a:endParaRPr lang="en-US" altLang="en-US" sz="1200" dirty="0"/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449113-501E-40AA-8204-F51F280D2CC8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2400" y="4410466"/>
            <a:ext cx="5132902" cy="4175934"/>
          </a:xfrm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41885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75415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954761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699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60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6605841-5CB7-4C7A-924F-2C751286817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609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1583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5357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490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07786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4859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32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592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60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0CCDE4-0F12-4A8C-B062-A94A0F2D6B2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609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88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60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4AA371-DF05-42FF-99C9-D54AF61A2C5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609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473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353A7-5FC1-89AA-39D5-D4F307D0D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>
            <a:extLst>
              <a:ext uri="{FF2B5EF4-FFF2-40B4-BE49-F238E27FC236}">
                <a16:creationId xmlns:a16="http://schemas.microsoft.com/office/drawing/2014/main" id="{DC07A967-19B3-4191-2C31-C2A692BAA0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82168F-E865-405F-BB81-ED9E0172F23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EDD55774-51BC-DB01-1832-7D9C4AEBA9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033CF5DC-6C30-5890-AAC4-2B42BF877C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068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0388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4B7984-B6AD-4D3E-800B-506D1974D9B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0756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687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Section Header 1" preserve="1">
  <p:cSld name="11_Section Header 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/>
          <p:nvPr/>
        </p:nvSpPr>
        <p:spPr>
          <a:xfrm>
            <a:off x="-9131" y="0"/>
            <a:ext cx="9165825" cy="2526075"/>
          </a:xfrm>
          <a:prstGeom prst="rect">
            <a:avLst/>
          </a:prstGeom>
          <a:solidFill>
            <a:srgbClr val="000D74"/>
          </a:solidFill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subTitle" idx="1"/>
          </p:nvPr>
        </p:nvSpPr>
        <p:spPr>
          <a:xfrm>
            <a:off x="4051119" y="4738069"/>
            <a:ext cx="4460625" cy="437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body" idx="2"/>
          </p:nvPr>
        </p:nvSpPr>
        <p:spPr>
          <a:xfrm>
            <a:off x="1451027" y="2771194"/>
            <a:ext cx="6408450" cy="295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Font typeface="Inter ExtraLight"/>
              <a:buChar char="•"/>
              <a:defRPr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marL="685800" lvl="1" indent="-25717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Inter ExtraLight"/>
              <a:buChar char="o"/>
              <a:defRPr>
                <a:latin typeface="Inter ExtraLight"/>
                <a:ea typeface="Inter ExtraLight"/>
                <a:cs typeface="Inter ExtraLight"/>
                <a:sym typeface="Inter ExtraLight"/>
              </a:defRPr>
            </a:lvl2pPr>
            <a:lvl3pPr marL="1028700" lvl="2" indent="-25717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Inter ExtraLight"/>
              <a:buChar char="—"/>
              <a:defRPr>
                <a:latin typeface="Inter ExtraLight"/>
                <a:ea typeface="Inter ExtraLight"/>
                <a:cs typeface="Inter ExtraLight"/>
                <a:sym typeface="Inter ExtraLight"/>
              </a:defRPr>
            </a:lvl3pPr>
            <a:lvl4pPr marL="1371600" lvl="3" indent="-25717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Inter ExtraLight"/>
              <a:buChar char="•"/>
              <a:defRPr>
                <a:latin typeface="Inter ExtraLight"/>
                <a:ea typeface="Inter ExtraLight"/>
                <a:cs typeface="Inter ExtraLight"/>
                <a:sym typeface="Inter ExtraLight"/>
              </a:defRPr>
            </a:lvl4pPr>
            <a:lvl5pPr marL="1714500" lvl="4" indent="-25717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Inter ExtraLight"/>
              <a:buChar char="•"/>
              <a:defRPr>
                <a:latin typeface="Inter ExtraLight"/>
                <a:ea typeface="Inter ExtraLight"/>
                <a:cs typeface="Inter ExtraLight"/>
                <a:sym typeface="Inter ExtraLight"/>
              </a:defRPr>
            </a:lvl5pPr>
            <a:lvl6pPr marL="2057400" lvl="5" indent="-25717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Inter ExtraLight"/>
              <a:buChar char="•"/>
              <a:defRPr>
                <a:latin typeface="Inter ExtraLight"/>
                <a:ea typeface="Inter ExtraLight"/>
                <a:cs typeface="Inter ExtraLight"/>
                <a:sym typeface="Inter ExtraLight"/>
              </a:defRPr>
            </a:lvl6pPr>
            <a:lvl7pPr marL="2400300" lvl="6" indent="-25717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Inter ExtraLight"/>
              <a:buChar char="•"/>
              <a:defRPr>
                <a:latin typeface="Inter ExtraLight"/>
                <a:ea typeface="Inter ExtraLight"/>
                <a:cs typeface="Inter ExtraLight"/>
                <a:sym typeface="Inter ExtraLight"/>
              </a:defRPr>
            </a:lvl7pPr>
            <a:lvl8pPr marL="2743200" lvl="7" indent="-25717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Inter ExtraLight"/>
              <a:buChar char="•"/>
              <a:defRPr>
                <a:latin typeface="Inter ExtraLight"/>
                <a:ea typeface="Inter ExtraLight"/>
                <a:cs typeface="Inter ExtraLight"/>
                <a:sym typeface="Inter ExtraLight"/>
              </a:defRPr>
            </a:lvl8pPr>
            <a:lvl9pPr marL="3086100" lvl="8" indent="-25717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Inter ExtraLight"/>
              <a:buChar char="•"/>
              <a:defRPr>
                <a:latin typeface="Inter ExtraLight"/>
                <a:ea typeface="Inter ExtraLight"/>
                <a:cs typeface="Inter ExtraLight"/>
                <a:sym typeface="Inter ExtraLight"/>
              </a:defRPr>
            </a:lvl9pPr>
          </a:lstStyle>
          <a:p>
            <a:endParaRPr/>
          </a:p>
        </p:txBody>
      </p:sp>
      <p:sp>
        <p:nvSpPr>
          <p:cNvPr id="170" name="Google Shape;170;p18"/>
          <p:cNvSpPr txBox="1">
            <a:spLocks noGrp="1"/>
          </p:cNvSpPr>
          <p:nvPr>
            <p:ph type="title"/>
          </p:nvPr>
        </p:nvSpPr>
        <p:spPr>
          <a:xfrm>
            <a:off x="1426613" y="686663"/>
            <a:ext cx="6457275" cy="68895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5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25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25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25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25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25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25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25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250"/>
            </a:lvl9pPr>
          </a:lstStyle>
          <a:p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subTitle" idx="3"/>
          </p:nvPr>
        </p:nvSpPr>
        <p:spPr>
          <a:xfrm>
            <a:off x="2955938" y="1401563"/>
            <a:ext cx="3398625" cy="437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9D8EB"/>
              </a:buClr>
              <a:buSzPts val="2300"/>
              <a:buFont typeface="Inter"/>
              <a:buNone/>
              <a:defRPr sz="1575" b="1">
                <a:solidFill>
                  <a:srgbClr val="B9D8EB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318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preserve="1" userDrawn="1">
  <p:cSld name="1_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/>
          <p:nvPr/>
        </p:nvSpPr>
        <p:spPr>
          <a:xfrm>
            <a:off x="0" y="0"/>
            <a:ext cx="9144000" cy="4731075"/>
          </a:xfrm>
          <a:prstGeom prst="rect">
            <a:avLst/>
          </a:prstGeom>
          <a:solidFill>
            <a:srgbClr val="B9D8EB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6" name="Google Shape;176;p19"/>
          <p:cNvCxnSpPr/>
          <p:nvPr/>
        </p:nvCxnSpPr>
        <p:spPr>
          <a:xfrm>
            <a:off x="630769" y="730497"/>
            <a:ext cx="851175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Google Shape;177;p19"/>
          <p:cNvSpPr txBox="1">
            <a:spLocks noGrp="1"/>
          </p:cNvSpPr>
          <p:nvPr>
            <p:ph type="title"/>
          </p:nvPr>
        </p:nvSpPr>
        <p:spPr>
          <a:xfrm>
            <a:off x="629175" y="0"/>
            <a:ext cx="8514900" cy="68895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250">
                <a:solidFill>
                  <a:srgbClr val="000D74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25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25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25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25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25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25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25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250"/>
            </a:lvl9pPr>
          </a:lstStyle>
          <a:p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body" idx="3"/>
          </p:nvPr>
        </p:nvSpPr>
        <p:spPr>
          <a:xfrm>
            <a:off x="630769" y="971552"/>
            <a:ext cx="7914375" cy="3581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685800" lvl="1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>
                <a:solidFill>
                  <a:schemeClr val="dk1"/>
                </a:solidFill>
              </a:defRPr>
            </a:lvl2pPr>
            <a:lvl3pPr marL="1028700" lvl="2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—"/>
              <a:defRPr>
                <a:solidFill>
                  <a:schemeClr val="dk1"/>
                </a:solidFill>
              </a:defRPr>
            </a:lvl3pPr>
            <a:lvl4pPr marL="137160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4pPr>
            <a:lvl5pPr marL="171450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marL="205740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240030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253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preserve="1">
  <p:cSld name="2_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/>
          <p:nvPr/>
        </p:nvSpPr>
        <p:spPr>
          <a:xfrm>
            <a:off x="0" y="0"/>
            <a:ext cx="9144000" cy="4731075"/>
          </a:xfrm>
          <a:prstGeom prst="rect">
            <a:avLst/>
          </a:prstGeom>
          <a:solidFill>
            <a:srgbClr val="B9D8EB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9"/>
          <p:cNvSpPr txBox="1">
            <a:spLocks noGrp="1"/>
          </p:cNvSpPr>
          <p:nvPr>
            <p:ph type="subTitle" idx="1"/>
          </p:nvPr>
        </p:nvSpPr>
        <p:spPr>
          <a:xfrm>
            <a:off x="7467600" y="4723276"/>
            <a:ext cx="1501344" cy="437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000D74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  <p:cxnSp>
        <p:nvCxnSpPr>
          <p:cNvPr id="176" name="Google Shape;176;p19"/>
          <p:cNvCxnSpPr/>
          <p:nvPr/>
        </p:nvCxnSpPr>
        <p:spPr>
          <a:xfrm>
            <a:off x="630769" y="730497"/>
            <a:ext cx="851175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Google Shape;177;p19"/>
          <p:cNvSpPr txBox="1">
            <a:spLocks noGrp="1"/>
          </p:cNvSpPr>
          <p:nvPr>
            <p:ph type="title"/>
          </p:nvPr>
        </p:nvSpPr>
        <p:spPr>
          <a:xfrm>
            <a:off x="629175" y="0"/>
            <a:ext cx="8514900" cy="68895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250">
                <a:solidFill>
                  <a:srgbClr val="000D74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25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25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25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25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25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25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25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250"/>
            </a:lvl9pPr>
          </a:lstStyle>
          <a:p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subTitle" idx="2"/>
          </p:nvPr>
        </p:nvSpPr>
        <p:spPr>
          <a:xfrm>
            <a:off x="630769" y="714900"/>
            <a:ext cx="3398625" cy="437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0072CE"/>
              </a:buClr>
              <a:buSzPts val="2300"/>
              <a:buFont typeface="Inter"/>
              <a:buNone/>
              <a:defRPr sz="1575" b="1">
                <a:solidFill>
                  <a:srgbClr val="0072CE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body" idx="3"/>
          </p:nvPr>
        </p:nvSpPr>
        <p:spPr>
          <a:xfrm>
            <a:off x="630769" y="1518375"/>
            <a:ext cx="7914375" cy="267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685800" lvl="1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>
                <a:solidFill>
                  <a:schemeClr val="dk1"/>
                </a:solidFill>
              </a:defRPr>
            </a:lvl2pPr>
            <a:lvl3pPr marL="1028700" lvl="2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—"/>
              <a:defRPr>
                <a:solidFill>
                  <a:schemeClr val="dk1"/>
                </a:solidFill>
              </a:defRPr>
            </a:lvl3pPr>
            <a:lvl4pPr marL="137160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4pPr>
            <a:lvl5pPr marL="171450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marL="205740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240030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5378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 preserve="1">
  <p:cSld name="Custom Layout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>
            <a:spLocks noGrp="1"/>
          </p:cNvSpPr>
          <p:nvPr>
            <p:ph type="subTitle" idx="1"/>
          </p:nvPr>
        </p:nvSpPr>
        <p:spPr>
          <a:xfrm>
            <a:off x="4051119" y="4738069"/>
            <a:ext cx="4460625" cy="437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cxnSp>
        <p:nvCxnSpPr>
          <p:cNvPr id="182" name="Google Shape;182;p20"/>
          <p:cNvCxnSpPr/>
          <p:nvPr/>
        </p:nvCxnSpPr>
        <p:spPr>
          <a:xfrm>
            <a:off x="630769" y="730497"/>
            <a:ext cx="8511750" cy="0"/>
          </a:xfrm>
          <a:prstGeom prst="straightConnector1">
            <a:avLst/>
          </a:prstGeom>
          <a:noFill/>
          <a:ln w="28575" cap="flat" cmpd="sng">
            <a:solidFill>
              <a:srgbClr val="B9D8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" name="Google Shape;183;p20"/>
          <p:cNvSpPr txBox="1">
            <a:spLocks noGrp="1"/>
          </p:cNvSpPr>
          <p:nvPr>
            <p:ph type="title"/>
          </p:nvPr>
        </p:nvSpPr>
        <p:spPr>
          <a:xfrm>
            <a:off x="629175" y="0"/>
            <a:ext cx="8514900" cy="68895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250">
                <a:solidFill>
                  <a:srgbClr val="000D74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25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25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25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25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25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25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25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250"/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subTitle" idx="2"/>
          </p:nvPr>
        </p:nvSpPr>
        <p:spPr>
          <a:xfrm>
            <a:off x="630769" y="714900"/>
            <a:ext cx="3398625" cy="437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0072CE"/>
              </a:buClr>
              <a:buSzPts val="2300"/>
              <a:buFont typeface="Inter"/>
              <a:buNone/>
              <a:defRPr sz="1575" b="1">
                <a:solidFill>
                  <a:srgbClr val="0072CE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85" name="Google Shape;185;p20"/>
          <p:cNvSpPr txBox="1">
            <a:spLocks noGrp="1"/>
          </p:cNvSpPr>
          <p:nvPr>
            <p:ph type="body" idx="3"/>
          </p:nvPr>
        </p:nvSpPr>
        <p:spPr>
          <a:xfrm>
            <a:off x="630769" y="1518375"/>
            <a:ext cx="7914375" cy="267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685800" lvl="1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>
                <a:solidFill>
                  <a:schemeClr val="dk1"/>
                </a:solidFill>
              </a:defRPr>
            </a:lvl2pPr>
            <a:lvl3pPr marL="1028700" lvl="2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—"/>
              <a:defRPr>
                <a:solidFill>
                  <a:schemeClr val="dk1"/>
                </a:solidFill>
              </a:defRPr>
            </a:lvl3pPr>
            <a:lvl4pPr marL="137160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4pPr>
            <a:lvl5pPr marL="171450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marL="205740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240030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72450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10317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4883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46008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78890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52096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1968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264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79732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50407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7783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46592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08690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62169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34171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368853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74515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348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6FD92-00CE-D1D2-2F1A-393EB4A36E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6357442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9/14/25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2854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9/14/25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54115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9/14/25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81218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9/14/25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85990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9/14/25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22575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74386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110502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841610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05311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4296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5EBD271-7661-5FB7-2172-7BA137660E55}"/>
              </a:ext>
            </a:extLst>
          </p:cNvPr>
          <p:cNvSpPr/>
          <p:nvPr userDrawn="1"/>
        </p:nvSpPr>
        <p:spPr>
          <a:xfrm>
            <a:off x="0" y="438150"/>
            <a:ext cx="9144000" cy="4267200"/>
          </a:xfrm>
          <a:prstGeom prst="rect">
            <a:avLst/>
          </a:prstGeom>
          <a:solidFill>
            <a:srgbClr val="1A2C6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05663CE-81C5-76F1-F1C7-8341F3979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66950"/>
            <a:ext cx="8839200" cy="52322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704862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2749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49127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62009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82544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193593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920805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37059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34348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469536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893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5EBD271-7661-5FB7-2172-7BA137660E55}"/>
              </a:ext>
            </a:extLst>
          </p:cNvPr>
          <p:cNvSpPr/>
          <p:nvPr userDrawn="1"/>
        </p:nvSpPr>
        <p:spPr>
          <a:xfrm>
            <a:off x="0" y="438150"/>
            <a:ext cx="9144000" cy="42672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141E127-DB9C-E313-DBE5-8A80AEC8C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66950"/>
            <a:ext cx="8839200" cy="52322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14031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812112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495552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908086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805998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182660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881815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19973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696473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976254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1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6211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userDrawn="1">
  <p:cSld name="1_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/>
          <p:nvPr userDrawn="1"/>
        </p:nvSpPr>
        <p:spPr>
          <a:xfrm>
            <a:off x="0" y="-25725"/>
            <a:ext cx="9144000" cy="4731075"/>
          </a:xfrm>
          <a:prstGeom prst="rect">
            <a:avLst/>
          </a:prstGeom>
          <a:solidFill>
            <a:srgbClr val="B9D8EB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6" name="Google Shape;176;p19"/>
          <p:cNvCxnSpPr>
            <a:cxnSpLocks/>
          </p:cNvCxnSpPr>
          <p:nvPr userDrawn="1"/>
        </p:nvCxnSpPr>
        <p:spPr>
          <a:xfrm>
            <a:off x="0" y="514350"/>
            <a:ext cx="912135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Google Shape;179;p19"/>
          <p:cNvSpPr txBox="1">
            <a:spLocks noGrp="1"/>
          </p:cNvSpPr>
          <p:nvPr>
            <p:ph type="body" idx="3"/>
          </p:nvPr>
        </p:nvSpPr>
        <p:spPr>
          <a:xfrm>
            <a:off x="172570" y="590550"/>
            <a:ext cx="8345107" cy="3969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>
                <a:solidFill>
                  <a:schemeClr val="dk1"/>
                </a:solidFill>
              </a:defRPr>
            </a:lvl1pPr>
            <a:lvl2pPr marL="685800" lvl="1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600">
                <a:solidFill>
                  <a:schemeClr val="dk1"/>
                </a:solidFill>
              </a:defRPr>
            </a:lvl2pPr>
            <a:lvl3pPr marL="1028700" lvl="2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itchFamily="2" charset="2"/>
              <a:buChar char="§"/>
              <a:defRPr sz="1400">
                <a:solidFill>
                  <a:schemeClr val="dk1"/>
                </a:solidFill>
              </a:defRPr>
            </a:lvl3pPr>
            <a:lvl4pPr marL="137160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4pPr>
            <a:lvl5pPr marL="171450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marL="205740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240030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 lang="en-US" dirty="0"/>
          </a:p>
          <a:p>
            <a:pPr lvl="1"/>
            <a:endParaRPr lang="en-US" sz="1600" dirty="0"/>
          </a:p>
          <a:p>
            <a:pPr lvl="2"/>
            <a:endParaRPr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9D1C08B-D8A4-7705-2509-DC8D07E9A6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17771717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368080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284261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6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111377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507019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153079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130271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278917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966543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858563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054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age" preserve="1">
  <p:cSld name="Title Pag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0" y="-712"/>
            <a:ext cx="4610250" cy="5143500"/>
          </a:xfrm>
          <a:prstGeom prst="rect">
            <a:avLst/>
          </a:prstGeom>
          <a:solidFill>
            <a:srgbClr val="B9D8EB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l="49588" t="20071" r="11021" b="437"/>
          <a:stretch/>
        </p:blipFill>
        <p:spPr>
          <a:xfrm>
            <a:off x="4584825" y="-1200"/>
            <a:ext cx="4559177" cy="517519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616800" y="1099875"/>
            <a:ext cx="3331575" cy="40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D74"/>
              </a:buClr>
              <a:buSzPts val="3000"/>
              <a:buNone/>
              <a:defRPr sz="1800">
                <a:solidFill>
                  <a:srgbClr val="000D7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D74"/>
              </a:buClr>
              <a:buSzPts val="1400"/>
              <a:buNone/>
              <a:defRPr>
                <a:solidFill>
                  <a:srgbClr val="000D7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D74"/>
              </a:buClr>
              <a:buSzPts val="1400"/>
              <a:buNone/>
              <a:defRPr>
                <a:solidFill>
                  <a:srgbClr val="000D7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D74"/>
              </a:buClr>
              <a:buSzPts val="1400"/>
              <a:buNone/>
              <a:defRPr>
                <a:solidFill>
                  <a:srgbClr val="000D7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D74"/>
              </a:buClr>
              <a:buSzPts val="1400"/>
              <a:buNone/>
              <a:defRPr>
                <a:solidFill>
                  <a:srgbClr val="000D7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D74"/>
              </a:buClr>
              <a:buSzPts val="1400"/>
              <a:buNone/>
              <a:defRPr>
                <a:solidFill>
                  <a:srgbClr val="000D7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D74"/>
              </a:buClr>
              <a:buSzPts val="1400"/>
              <a:buNone/>
              <a:defRPr>
                <a:solidFill>
                  <a:srgbClr val="000D7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D74"/>
              </a:buClr>
              <a:buSzPts val="1400"/>
              <a:buNone/>
              <a:defRPr>
                <a:solidFill>
                  <a:srgbClr val="000D7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D74"/>
              </a:buClr>
              <a:buSzPts val="1400"/>
              <a:buNone/>
              <a:defRPr>
                <a:solidFill>
                  <a:srgbClr val="000D74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598163" y="1501950"/>
            <a:ext cx="3413925" cy="862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D74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550">
                <a:solidFill>
                  <a:srgbClr val="000D7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550">
                <a:solidFill>
                  <a:srgbClr val="000D7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550">
                <a:solidFill>
                  <a:srgbClr val="000D7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550">
                <a:solidFill>
                  <a:srgbClr val="000D7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550">
                <a:solidFill>
                  <a:srgbClr val="000D7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550">
                <a:solidFill>
                  <a:srgbClr val="000D7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550">
                <a:solidFill>
                  <a:srgbClr val="000D7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550">
                <a:solidFill>
                  <a:srgbClr val="000D74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2"/>
          </p:nvPr>
        </p:nvSpPr>
        <p:spPr>
          <a:xfrm>
            <a:off x="689344" y="2415244"/>
            <a:ext cx="3259125" cy="174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47650">
              <a:spcBef>
                <a:spcPts val="750"/>
              </a:spcBef>
              <a:spcAft>
                <a:spcPts val="0"/>
              </a:spcAft>
              <a:buClr>
                <a:srgbClr val="000D74"/>
              </a:buClr>
              <a:buSzPts val="1600"/>
              <a:buFont typeface="Montserrat"/>
              <a:buChar char="•"/>
              <a:defRPr sz="1200">
                <a:solidFill>
                  <a:srgbClr val="000D7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685800" lvl="1" indent="-238125">
              <a:spcBef>
                <a:spcPts val="375"/>
              </a:spcBef>
              <a:spcAft>
                <a:spcPts val="0"/>
              </a:spcAft>
              <a:buClr>
                <a:srgbClr val="000D74"/>
              </a:buClr>
              <a:buSzPts val="1400"/>
              <a:buFont typeface="Montserrat"/>
              <a:buChar char="o"/>
              <a:defRPr>
                <a:solidFill>
                  <a:srgbClr val="000D7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028700" lvl="2" indent="-247650">
              <a:spcBef>
                <a:spcPts val="375"/>
              </a:spcBef>
              <a:spcAft>
                <a:spcPts val="0"/>
              </a:spcAft>
              <a:buClr>
                <a:srgbClr val="000D74"/>
              </a:buClr>
              <a:buSzPts val="1600"/>
              <a:buFont typeface="Montserrat"/>
              <a:buChar char="—"/>
              <a:defRPr sz="1200">
                <a:solidFill>
                  <a:srgbClr val="000D7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371600" lvl="3" indent="-247650">
              <a:spcBef>
                <a:spcPts val="375"/>
              </a:spcBef>
              <a:spcAft>
                <a:spcPts val="0"/>
              </a:spcAft>
              <a:buClr>
                <a:srgbClr val="000D74"/>
              </a:buClr>
              <a:buSzPts val="1600"/>
              <a:buFont typeface="Montserrat"/>
              <a:buChar char="•"/>
              <a:defRPr sz="1200">
                <a:solidFill>
                  <a:srgbClr val="000D7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1714500" lvl="4" indent="-247650">
              <a:spcBef>
                <a:spcPts val="375"/>
              </a:spcBef>
              <a:spcAft>
                <a:spcPts val="0"/>
              </a:spcAft>
              <a:buClr>
                <a:srgbClr val="000D74"/>
              </a:buClr>
              <a:buSzPts val="1600"/>
              <a:buFont typeface="Montserrat"/>
              <a:buChar char="•"/>
              <a:defRPr sz="1200">
                <a:solidFill>
                  <a:srgbClr val="000D7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057400" lvl="5" indent="-247650">
              <a:spcBef>
                <a:spcPts val="375"/>
              </a:spcBef>
              <a:spcAft>
                <a:spcPts val="0"/>
              </a:spcAft>
              <a:buClr>
                <a:srgbClr val="000D74"/>
              </a:buClr>
              <a:buSzPts val="1600"/>
              <a:buFont typeface="Montserrat"/>
              <a:buChar char="•"/>
              <a:defRPr sz="1200">
                <a:solidFill>
                  <a:srgbClr val="000D7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2400300" lvl="6" indent="-247650">
              <a:spcBef>
                <a:spcPts val="375"/>
              </a:spcBef>
              <a:spcAft>
                <a:spcPts val="0"/>
              </a:spcAft>
              <a:buClr>
                <a:srgbClr val="000D74"/>
              </a:buClr>
              <a:buSzPts val="1600"/>
              <a:buFont typeface="Montserrat"/>
              <a:buChar char="•"/>
              <a:defRPr sz="1200">
                <a:solidFill>
                  <a:srgbClr val="000D7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2743200" lvl="7" indent="-247650">
              <a:spcBef>
                <a:spcPts val="375"/>
              </a:spcBef>
              <a:spcAft>
                <a:spcPts val="0"/>
              </a:spcAft>
              <a:buClr>
                <a:srgbClr val="000D74"/>
              </a:buClr>
              <a:buSzPts val="1600"/>
              <a:buFont typeface="Montserrat"/>
              <a:buChar char="•"/>
              <a:defRPr sz="1200">
                <a:solidFill>
                  <a:srgbClr val="000D7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3086100" lvl="8" indent="-247650">
              <a:spcBef>
                <a:spcPts val="375"/>
              </a:spcBef>
              <a:spcAft>
                <a:spcPts val="0"/>
              </a:spcAft>
              <a:buClr>
                <a:srgbClr val="000D74"/>
              </a:buClr>
              <a:buSzPts val="1600"/>
              <a:buFont typeface="Montserrat"/>
              <a:buChar char="•"/>
              <a:defRPr sz="1200">
                <a:solidFill>
                  <a:srgbClr val="000D7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21" name="Google Shape;2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78" y="3545044"/>
            <a:ext cx="4084220" cy="1615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995353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0690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age 1" preserve="1">
  <p:cSld name="Title Page 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1284525" y="1512842"/>
            <a:ext cx="6574950" cy="55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1284525" y="2070619"/>
            <a:ext cx="6574950" cy="20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6CADDF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2"/>
          </p:nvPr>
        </p:nvSpPr>
        <p:spPr>
          <a:xfrm>
            <a:off x="4051119" y="4738069"/>
            <a:ext cx="4460625" cy="437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3"/>
          </p:nvPr>
        </p:nvSpPr>
        <p:spPr>
          <a:xfrm>
            <a:off x="629175" y="0"/>
            <a:ext cx="8511750" cy="688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250"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25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25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25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25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25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25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25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250"/>
            </a:lvl9pPr>
          </a:lstStyle>
          <a:p>
            <a:endParaRPr/>
          </a:p>
        </p:txBody>
      </p:sp>
      <p:cxnSp>
        <p:nvCxnSpPr>
          <p:cNvPr id="27" name="Google Shape;27;p3"/>
          <p:cNvCxnSpPr/>
          <p:nvPr/>
        </p:nvCxnSpPr>
        <p:spPr>
          <a:xfrm>
            <a:off x="630769" y="758041"/>
            <a:ext cx="8511750" cy="0"/>
          </a:xfrm>
          <a:prstGeom prst="straightConnector1">
            <a:avLst/>
          </a:prstGeom>
          <a:noFill/>
          <a:ln w="28575" cap="flat" cmpd="sng">
            <a:solidFill>
              <a:srgbClr val="B9D8EB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45145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Background_Blank" preserve="1">
  <p:cSld name="Red Background_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 txBox="1">
            <a:spLocks noGrp="1"/>
          </p:cNvSpPr>
          <p:nvPr>
            <p:ph type="title"/>
          </p:nvPr>
        </p:nvSpPr>
        <p:spPr>
          <a:xfrm>
            <a:off x="1212413" y="1827806"/>
            <a:ext cx="6719175" cy="6853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subTitle" idx="1"/>
          </p:nvPr>
        </p:nvSpPr>
        <p:spPr>
          <a:xfrm>
            <a:off x="4051119" y="4738069"/>
            <a:ext cx="4460625" cy="437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title" idx="2"/>
          </p:nvPr>
        </p:nvSpPr>
        <p:spPr>
          <a:xfrm>
            <a:off x="629175" y="27544"/>
            <a:ext cx="6457275" cy="68895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25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25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25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25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25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25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25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25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250"/>
            </a:lvl9pPr>
          </a:lstStyle>
          <a:p>
            <a:endParaRPr/>
          </a:p>
        </p:txBody>
      </p:sp>
      <p:cxnSp>
        <p:nvCxnSpPr>
          <p:cNvPr id="74" name="Google Shape;74;p8"/>
          <p:cNvCxnSpPr/>
          <p:nvPr/>
        </p:nvCxnSpPr>
        <p:spPr>
          <a:xfrm>
            <a:off x="630769" y="758041"/>
            <a:ext cx="8511750" cy="0"/>
          </a:xfrm>
          <a:prstGeom prst="straightConnector1">
            <a:avLst/>
          </a:prstGeom>
          <a:noFill/>
          <a:ln w="28575" cap="flat" cmpd="sng">
            <a:solidFill>
              <a:srgbClr val="0072CE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12711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5.jpe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30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5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image" Target="../media/image5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image" Target="../media/image5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B0519AB2-0241-D247-FE20-786FA383E50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4743390"/>
            <a:ext cx="9144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000" i="1" dirty="0">
                <a:solidFill>
                  <a:schemeClr val="bg1"/>
                </a:solidFill>
              </a:rPr>
              <a:t>W4111-2025-03-Lecture 2-ER-Relational-SQL-1-v2		© Donald F. Ferguson, 2025</a:t>
            </a:r>
          </a:p>
          <a:p>
            <a:pPr>
              <a:lnSpc>
                <a:spcPct val="100000"/>
              </a:lnSpc>
            </a:pPr>
            <a:fld id="{B4ABCADE-86A0-3448-9199-FF03A1F66E3F}" type="slidenum">
              <a:rPr lang="en-US" altLang="en-US" sz="1000" i="1" smtClean="0">
                <a:solidFill>
                  <a:schemeClr val="bg1"/>
                </a:solidFill>
              </a:rPr>
              <a:t>‹#›</a:t>
            </a:fld>
            <a:endParaRPr lang="en-US" altLang="en-US" sz="1000" i="1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74" r:id="rId2"/>
    <p:sldLayoutId id="2147493586" r:id="rId3"/>
    <p:sldLayoutId id="2147493608" r:id="rId4"/>
    <p:sldLayoutId id="2147493607" r:id="rId5"/>
    <p:sldLayoutId id="2147493695" r:id="rId6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006894" y="840656"/>
            <a:ext cx="6723000" cy="17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D74"/>
              </a:buClr>
              <a:buSzPts val="3600"/>
              <a:buFont typeface="Inter Light"/>
              <a:buNone/>
              <a:defRPr sz="3600" i="0" u="none" strike="noStrike" cap="none">
                <a:solidFill>
                  <a:srgbClr val="000D74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140692" y="1452281"/>
            <a:ext cx="6034050" cy="3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 Light"/>
              <a:buChar char="•"/>
              <a:defRPr sz="160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Light"/>
              <a:buChar char="o"/>
              <a:defRPr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Light"/>
              <a:buChar char="—"/>
              <a:defRPr sz="120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marR="0" lvl="3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•"/>
              <a:defRPr sz="100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marR="0" lvl="4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•"/>
              <a:defRPr sz="100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 Light"/>
              <a:buChar char="•"/>
              <a:defRPr sz="160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 Light"/>
              <a:buChar char="•"/>
              <a:defRPr sz="160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 Light"/>
              <a:buChar char="•"/>
              <a:defRPr sz="160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 Light"/>
              <a:buChar char="•"/>
              <a:defRPr sz="160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0" y="4738069"/>
            <a:ext cx="9144000" cy="409275"/>
          </a:xfrm>
          <a:prstGeom prst="rect">
            <a:avLst/>
          </a:prstGeom>
          <a:solidFill>
            <a:srgbClr val="B9D8EB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7569" y="4389764"/>
            <a:ext cx="2796111" cy="110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>
            <a:spLocks noGrp="1"/>
          </p:cNvSpPr>
          <p:nvPr>
            <p:ph type="title" idx="2"/>
          </p:nvPr>
        </p:nvSpPr>
        <p:spPr>
          <a:xfrm>
            <a:off x="629175" y="0"/>
            <a:ext cx="8514900" cy="6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BA5C62DE-4E20-9D73-4CCA-899C3436B52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429000" y="4743390"/>
            <a:ext cx="5715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900" b="1" i="1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© Donald F. Ferguson, 2025 </a:t>
            </a:r>
            <a:br>
              <a:rPr lang="en-US" altLang="en-US" sz="900" b="1" i="1" dirty="0">
                <a:solidFill>
                  <a:schemeClr val="accent1">
                    <a:lumMod val="90000"/>
                    <a:lumOff val="10000"/>
                  </a:schemeClr>
                </a:solidFill>
              </a:rPr>
            </a:br>
            <a:r>
              <a:rPr lang="en-US" altLang="en-US" sz="900" b="1" i="1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COMSW4111_002_2025_1 - INTRODUCTION TO DATABASES					</a:t>
            </a:r>
            <a:fld id="{B4ABCADE-86A0-3448-9199-FF03A1F66E3F}" type="slidenum">
              <a:rPr lang="en-US" altLang="en-US" sz="900" b="1" i="1" smtClean="0">
                <a:solidFill>
                  <a:schemeClr val="accent1">
                    <a:lumMod val="90000"/>
                    <a:lumOff val="10000"/>
                  </a:schemeClr>
                </a:solidFill>
              </a:rPr>
              <a:t>‹#›</a:t>
            </a:fld>
            <a:endParaRPr lang="en-US" altLang="en-US" sz="900" b="1" i="1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99404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93588" r:id="rId1"/>
    <p:sldLayoutId id="2147493589" r:id="rId2"/>
    <p:sldLayoutId id="2147493594" r:id="rId3"/>
    <p:sldLayoutId id="2147493604" r:id="rId4"/>
    <p:sldLayoutId id="2147493605" r:id="rId5"/>
    <p:sldLayoutId id="2147493609" r:id="rId6"/>
    <p:sldLayoutId id="2147493606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6.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5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6606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25" r:id="rId1"/>
    <p:sldLayoutId id="2147493626" r:id="rId2"/>
    <p:sldLayoutId id="2147493627" r:id="rId3"/>
    <p:sldLayoutId id="2147493628" r:id="rId4"/>
    <p:sldLayoutId id="2147493629" r:id="rId5"/>
    <p:sldLayoutId id="2147493630" r:id="rId6"/>
    <p:sldLayoutId id="2147493631" r:id="rId7"/>
    <p:sldLayoutId id="2147493632" r:id="rId8"/>
    <p:sldLayoutId id="2147493633" r:id="rId9"/>
    <p:sldLayoutId id="2147493634" r:id="rId10"/>
    <p:sldLayoutId id="2147493635" r:id="rId11"/>
    <p:sldLayoutId id="2147493636" r:id="rId12"/>
    <p:sldLayoutId id="2147493637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10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110000"/>
        <a:buFont typeface="Arial" panose="020B0604020202020204" pitchFamily="34" charset="0"/>
        <a:buChar char="•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Arial" panose="020B0604020202020204" pitchFamily="34" charset="0"/>
        <a:buChar char="•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/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(S24): </a:t>
            </a:r>
            <a:r>
              <a:rPr lang="en-US" altLang="en-US" sz="1050" i="1" dirty="0">
                <a:solidFill>
                  <a:schemeClr val="bg1"/>
                </a:solidFill>
              </a:rPr>
              <a:t>Lecture 1 – Introduction, Course Overview, Foundations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2024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563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39" r:id="rId1"/>
    <p:sldLayoutId id="2147493640" r:id="rId2"/>
    <p:sldLayoutId id="2147493641" r:id="rId3"/>
    <p:sldLayoutId id="2147493642" r:id="rId4"/>
    <p:sldLayoutId id="2147493643" r:id="rId5"/>
    <p:sldLayoutId id="2147493644" r:id="rId6"/>
    <p:sldLayoutId id="2147493645" r:id="rId7"/>
    <p:sldLayoutId id="2147493646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73085" y="820342"/>
            <a:ext cx="7702579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2.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6174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49" r:id="rId1"/>
    <p:sldLayoutId id="2147493650" r:id="rId2"/>
    <p:sldLayoutId id="2147493651" r:id="rId3"/>
    <p:sldLayoutId id="2147493652" r:id="rId4"/>
    <p:sldLayoutId id="2147493653" r:id="rId5"/>
    <p:sldLayoutId id="2147493654" r:id="rId6"/>
    <p:sldLayoutId id="2147493655" r:id="rId7"/>
    <p:sldLayoutId id="2147493656" r:id="rId8"/>
    <p:sldLayoutId id="2147493657" r:id="rId9"/>
    <p:sldLayoutId id="2147493658" r:id="rId10"/>
    <p:sldLayoutId id="2147493659" r:id="rId11"/>
    <p:sldLayoutId id="214749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6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3.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7087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70" r:id="rId1"/>
    <p:sldLayoutId id="2147493671" r:id="rId2"/>
    <p:sldLayoutId id="2147493672" r:id="rId3"/>
    <p:sldLayoutId id="2147493673" r:id="rId4"/>
    <p:sldLayoutId id="2147493674" r:id="rId5"/>
    <p:sldLayoutId id="2147493675" r:id="rId6"/>
    <p:sldLayoutId id="2147493676" r:id="rId7"/>
    <p:sldLayoutId id="2147493677" r:id="rId8"/>
    <p:sldLayoutId id="2147493678" r:id="rId9"/>
    <p:sldLayoutId id="2147493679" r:id="rId10"/>
    <p:sldLayoutId id="2147493680" r:id="rId11"/>
    <p:sldLayoutId id="2147493681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7559" y="820342"/>
            <a:ext cx="7728105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5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6" y="4960145"/>
            <a:ext cx="381836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4.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4960145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5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35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7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9990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83" r:id="rId1"/>
    <p:sldLayoutId id="2147493684" r:id="rId2"/>
    <p:sldLayoutId id="2147493685" r:id="rId3"/>
    <p:sldLayoutId id="2147493686" r:id="rId4"/>
    <p:sldLayoutId id="2147493687" r:id="rId5"/>
    <p:sldLayoutId id="2147493688" r:id="rId6"/>
    <p:sldLayoutId id="2147493689" r:id="rId7"/>
    <p:sldLayoutId id="2147493690" r:id="rId8"/>
    <p:sldLayoutId id="2147493691" r:id="rId9"/>
    <p:sldLayoutId id="2147493692" r:id="rId10"/>
    <p:sldLayoutId id="2147493693" r:id="rId11"/>
    <p:sldLayoutId id="2147493694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bis-uibk.github.io/relax/calc/gist/4f7866c17624ca9dfa85ed2482078be8/relax-silberschatz-english.txt/0" TargetMode="External"/><Relationship Id="rId2" Type="http://schemas.openxmlformats.org/officeDocument/2006/relationships/hyperlink" Target="https://dbis-uibk.github.io/relax/calc/local/uibk/local/0" TargetMode="External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hikioya.com/conceptual-logical-physical-database-modeling/" TargetMode="Externa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iff"/><Relationship Id="rId5" Type="http://schemas.openxmlformats.org/officeDocument/2006/relationships/hyperlink" Target="https://www.1keydata.com/datawarehousing/data-modeling-levels.html" TargetMode="Externa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-2" y="1"/>
            <a:ext cx="9144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b="1" i="1" dirty="0"/>
              <a:t>W4111 – Introduction to Databases</a:t>
            </a:r>
            <a:br>
              <a:rPr lang="en-US" altLang="en-US" sz="2800" b="1" i="1" dirty="0"/>
            </a:br>
            <a:r>
              <a:rPr lang="en-US" altLang="en-US" sz="2800" b="1" i="1" dirty="0"/>
              <a:t>Section 002, Spring 2025</a:t>
            </a:r>
            <a:br>
              <a:rPr lang="en-US" altLang="en-US" sz="3200" b="1" i="1" dirty="0"/>
            </a:br>
            <a:r>
              <a:rPr lang="en-US" altLang="en-US" sz="2800" b="1" i="1" dirty="0"/>
              <a:t>Lecture 2: Foundation – ER, Relational, SQL (I)</a:t>
            </a:r>
            <a:endParaRPr lang="en-US" altLang="en-US" sz="3200" b="1" i="1" dirty="0"/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COMSW4111_002_2025_2 - Foundation – ER, Relational, SQL (I) 		© Donald F. Ferguson, 2025</a:t>
            </a:r>
          </a:p>
        </p:txBody>
      </p:sp>
    </p:spTree>
    <p:extLst>
      <p:ext uri="{BB962C8B-B14F-4D97-AF65-F5344CB8AC3E}">
        <p14:creationId xmlns:p14="http://schemas.microsoft.com/office/powerpoint/2010/main" val="3078825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1ED3F8-0FCC-A1A1-80F7-0D2C2725C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49F5F3-B0F7-0442-5515-67E25BEEC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14" y="519833"/>
            <a:ext cx="6572286" cy="41495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E25D49-6116-8511-4698-E6A357555973}"/>
              </a:ext>
            </a:extLst>
          </p:cNvPr>
          <p:cNvSpPr txBox="1"/>
          <p:nvPr/>
        </p:nvSpPr>
        <p:spPr>
          <a:xfrm>
            <a:off x="6934200" y="2419350"/>
            <a:ext cx="20438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Most of the time</a:t>
            </a:r>
            <a:br>
              <a:rPr lang="en-US" dirty="0"/>
            </a:br>
            <a:r>
              <a:rPr lang="en-US" dirty="0"/>
              <a:t>there is a mix </a:t>
            </a:r>
            <a:r>
              <a:rPr lang="en-US" dirty="0">
                <a:sym typeface="Wingdings" pitchFamily="2" charset="2"/>
              </a:rPr>
              <a:t>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Meet-in-the-Middle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496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042AD-4ADF-6504-A11E-8975B58EF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E406E3-315B-EF1C-B8C4-881FC68D7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66950"/>
            <a:ext cx="8839200" cy="523220"/>
          </a:xfrm>
        </p:spPr>
        <p:txBody>
          <a:bodyPr/>
          <a:lstStyle/>
          <a:p>
            <a:r>
              <a:rPr lang="en-US" dirty="0"/>
              <a:t>There are Many Languages/Notations</a:t>
            </a:r>
          </a:p>
        </p:txBody>
      </p:sp>
    </p:spTree>
    <p:extLst>
      <p:ext uri="{BB962C8B-B14F-4D97-AF65-F5344CB8AC3E}">
        <p14:creationId xmlns:p14="http://schemas.microsoft.com/office/powerpoint/2010/main" val="611014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768876" y="116681"/>
            <a:ext cx="5905871" cy="462587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Summary of Symbols Used in E-R Notation</a:t>
            </a:r>
          </a:p>
        </p:txBody>
      </p:sp>
      <p:pic>
        <p:nvPicPr>
          <p:cNvPr id="7987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56"/>
          <a:stretch>
            <a:fillRect/>
          </a:stretch>
        </p:blipFill>
        <p:spPr bwMode="auto">
          <a:xfrm>
            <a:off x="1951696" y="1008047"/>
            <a:ext cx="5240608" cy="3006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2683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Symbols Used in E-R Notation (Cont.)</a:t>
            </a:r>
          </a:p>
        </p:txBody>
      </p:sp>
      <p:pic>
        <p:nvPicPr>
          <p:cNvPr id="8089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72"/>
          <a:stretch>
            <a:fillRect/>
          </a:stretch>
        </p:blipFill>
        <p:spPr bwMode="auto">
          <a:xfrm>
            <a:off x="2432304" y="949287"/>
            <a:ext cx="4883562" cy="3315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1790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2F96E8-2398-C004-4941-3210BC64D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Crow’s Foot Notation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5F6AE8-93A9-F6D2-B654-2D734FF2E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515987"/>
            <a:ext cx="6553200" cy="411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50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UML	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916782"/>
            <a:ext cx="5669177" cy="1881283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UML</a:t>
            </a:r>
            <a:r>
              <a:rPr lang="en-US" altLang="en-US" dirty="0"/>
              <a:t>: Unified Modeling Language</a:t>
            </a:r>
          </a:p>
          <a:p>
            <a:r>
              <a:rPr lang="en-US" altLang="en-US" dirty="0"/>
              <a:t>UML has many components to graphically model different aspects of an entire software system</a:t>
            </a:r>
          </a:p>
          <a:p>
            <a:r>
              <a:rPr lang="en-US" altLang="en-US" dirty="0"/>
              <a:t>UML Class Diagrams correspond to E-R Diagram, but several differences.</a:t>
            </a:r>
          </a:p>
        </p:txBody>
      </p:sp>
    </p:spTree>
    <p:extLst>
      <p:ext uri="{BB962C8B-B14F-4D97-AF65-F5344CB8AC3E}">
        <p14:creationId xmlns:p14="http://schemas.microsoft.com/office/powerpoint/2010/main" val="958362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787129" y="78581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ER vs. UML Class Diagrams</a:t>
            </a:r>
          </a:p>
        </p:txBody>
      </p:sp>
      <p:sp>
        <p:nvSpPr>
          <p:cNvPr id="84995" name="Text Box 163"/>
          <p:cNvSpPr txBox="1">
            <a:spLocks noChangeArrowheads="1"/>
          </p:cNvSpPr>
          <p:nvPr/>
        </p:nvSpPr>
        <p:spPr bwMode="auto">
          <a:xfrm>
            <a:off x="2175031" y="4119937"/>
            <a:ext cx="467969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hangingPunct="0"/>
            <a:r>
              <a:rPr lang="en-US" altLang="en-US" sz="1350" b="1" dirty="0">
                <a:solidFill>
                  <a:srgbClr val="002060"/>
                </a:solidFill>
              </a:rPr>
              <a:t>* </a:t>
            </a:r>
            <a:r>
              <a:rPr lang="en-US" altLang="en-US" sz="1350" dirty="0">
                <a:solidFill>
                  <a:srgbClr val="CC3300"/>
                </a:solidFill>
              </a:rPr>
              <a:t> </a:t>
            </a:r>
            <a:r>
              <a:rPr lang="en-US" altLang="en-US" sz="1275" dirty="0">
                <a:solidFill>
                  <a:srgbClr val="000000"/>
                </a:solidFill>
              </a:rPr>
              <a:t>Note reversal of position in cardinality constraint depiction</a:t>
            </a:r>
          </a:p>
        </p:txBody>
      </p:sp>
      <p:pic>
        <p:nvPicPr>
          <p:cNvPr id="8499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93"/>
          <a:stretch>
            <a:fillRect/>
          </a:stretch>
        </p:blipFill>
        <p:spPr bwMode="auto">
          <a:xfrm>
            <a:off x="1915343" y="890515"/>
            <a:ext cx="5313314" cy="301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7456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ER vs. UML Class Diagrams</a:t>
            </a:r>
          </a:p>
        </p:txBody>
      </p:sp>
      <p:sp>
        <p:nvSpPr>
          <p:cNvPr id="86019" name="Text Box 82"/>
          <p:cNvSpPr txBox="1">
            <a:spLocks noChangeArrowheads="1"/>
          </p:cNvSpPr>
          <p:nvPr/>
        </p:nvSpPr>
        <p:spPr bwMode="auto">
          <a:xfrm>
            <a:off x="2195036" y="794148"/>
            <a:ext cx="1922145" cy="282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500" tIns="33750" rIns="67500" bIns="33750"/>
          <a:lstStyle>
            <a:lvl1pPr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336947" hangingPunct="0">
              <a:lnSpc>
                <a:spcPct val="104000"/>
              </a:lnSpc>
              <a:buClr>
                <a:srgbClr val="000000"/>
              </a:buClr>
              <a:buSzPct val="45000"/>
              <a:tabLst>
                <a:tab pos="0" algn="l"/>
                <a:tab pos="335756" algn="l"/>
                <a:tab pos="672704" algn="l"/>
                <a:tab pos="1009650" algn="l"/>
                <a:tab pos="1346597" algn="l"/>
                <a:tab pos="1683544" algn="l"/>
                <a:tab pos="2020491" algn="l"/>
                <a:tab pos="2357438" algn="l"/>
                <a:tab pos="2694385" algn="l"/>
                <a:tab pos="3031331" algn="l"/>
                <a:tab pos="3368279" algn="l"/>
                <a:tab pos="3705225" algn="l"/>
                <a:tab pos="4042172" algn="l"/>
                <a:tab pos="4379119" algn="l"/>
                <a:tab pos="4716066" algn="l"/>
                <a:tab pos="5053013" algn="l"/>
                <a:tab pos="5389960" algn="l"/>
                <a:tab pos="5726906" algn="l"/>
                <a:tab pos="6063854" algn="l"/>
                <a:tab pos="6400800" algn="l"/>
                <a:tab pos="6737747" algn="l"/>
              </a:tabLst>
            </a:pPr>
            <a:r>
              <a:rPr lang="en-US" altLang="en-US" sz="1275" b="1" dirty="0">
                <a:solidFill>
                  <a:srgbClr val="000000"/>
                </a:solidFill>
                <a:latin typeface="Arial" panose="020B0604020202020204" pitchFamily="34" charset="0"/>
              </a:rPr>
              <a:t>ER Diagram Notation</a:t>
            </a:r>
          </a:p>
        </p:txBody>
      </p:sp>
      <p:sp>
        <p:nvSpPr>
          <p:cNvPr id="86020" name="Text Box 83"/>
          <p:cNvSpPr txBox="1">
            <a:spLocks noChangeArrowheads="1"/>
          </p:cNvSpPr>
          <p:nvPr/>
        </p:nvSpPr>
        <p:spPr bwMode="auto">
          <a:xfrm>
            <a:off x="5026821" y="815579"/>
            <a:ext cx="1672827" cy="282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500" tIns="33750" rIns="67500" bIns="33750"/>
          <a:lstStyle>
            <a:lvl1pPr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336947" hangingPunct="0">
              <a:lnSpc>
                <a:spcPct val="104000"/>
              </a:lnSpc>
              <a:buClr>
                <a:srgbClr val="000000"/>
              </a:buClr>
              <a:buSzPct val="45000"/>
              <a:tabLst>
                <a:tab pos="0" algn="l"/>
                <a:tab pos="335756" algn="l"/>
                <a:tab pos="672704" algn="l"/>
                <a:tab pos="1009650" algn="l"/>
                <a:tab pos="1346597" algn="l"/>
                <a:tab pos="1683544" algn="l"/>
                <a:tab pos="2020491" algn="l"/>
                <a:tab pos="2357438" algn="l"/>
                <a:tab pos="2694385" algn="l"/>
                <a:tab pos="3031331" algn="l"/>
                <a:tab pos="3368279" algn="l"/>
                <a:tab pos="3705225" algn="l"/>
                <a:tab pos="4042172" algn="l"/>
                <a:tab pos="4379119" algn="l"/>
                <a:tab pos="4716066" algn="l"/>
                <a:tab pos="5053013" algn="l"/>
                <a:tab pos="5389960" algn="l"/>
                <a:tab pos="5726906" algn="l"/>
                <a:tab pos="6063854" algn="l"/>
                <a:tab pos="6400800" algn="l"/>
                <a:tab pos="6737747" algn="l"/>
              </a:tabLst>
            </a:pPr>
            <a:r>
              <a:rPr lang="en-US" altLang="en-US" sz="1275" b="1" dirty="0">
                <a:solidFill>
                  <a:srgbClr val="000000"/>
                </a:solidFill>
                <a:latin typeface="Arial" panose="020B0604020202020204" pitchFamily="34" charset="0"/>
              </a:rPr>
              <a:t>Equivalent in UML</a:t>
            </a:r>
          </a:p>
        </p:txBody>
      </p:sp>
      <p:sp>
        <p:nvSpPr>
          <p:cNvPr id="86021" name="Text Box 84"/>
          <p:cNvSpPr txBox="1">
            <a:spLocks noChangeArrowheads="1"/>
          </p:cNvSpPr>
          <p:nvPr/>
        </p:nvSpPr>
        <p:spPr bwMode="auto">
          <a:xfrm>
            <a:off x="2195036" y="4125087"/>
            <a:ext cx="4937570" cy="496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hangingPunct="0"/>
            <a:r>
              <a:rPr lang="en-US" altLang="en-US" sz="1350" b="1" dirty="0">
                <a:solidFill>
                  <a:srgbClr val="002060"/>
                </a:solidFill>
              </a:rPr>
              <a:t>*</a:t>
            </a:r>
            <a:r>
              <a:rPr lang="en-US" altLang="en-US" sz="1350" dirty="0">
                <a:solidFill>
                  <a:srgbClr val="CC3300"/>
                </a:solidFill>
              </a:rPr>
              <a:t> </a:t>
            </a:r>
            <a:r>
              <a:rPr lang="en-US" altLang="en-US" sz="1275" dirty="0">
                <a:solidFill>
                  <a:srgbClr val="000000"/>
                </a:solidFill>
              </a:rPr>
              <a:t>Generalization can use merged or separate arrows independent</a:t>
            </a:r>
          </a:p>
          <a:p>
            <a:pPr defTabSz="685800" eaLnBrk="0" hangingPunct="0"/>
            <a:r>
              <a:rPr lang="en-US" altLang="en-US" sz="1275" dirty="0">
                <a:solidFill>
                  <a:srgbClr val="000000"/>
                </a:solidFill>
              </a:rPr>
              <a:t>   of disjoint/overlapping</a:t>
            </a:r>
            <a:endParaRPr lang="en-US" altLang="en-US" sz="1275" dirty="0">
              <a:solidFill>
                <a:srgbClr val="CC3300"/>
              </a:solidFill>
            </a:endParaRPr>
          </a:p>
        </p:txBody>
      </p:sp>
      <p:pic>
        <p:nvPicPr>
          <p:cNvPr id="8602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12" r="11429"/>
          <a:stretch>
            <a:fillRect/>
          </a:stretch>
        </p:blipFill>
        <p:spPr bwMode="auto">
          <a:xfrm>
            <a:off x="1931466" y="1171263"/>
            <a:ext cx="5156978" cy="2586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7854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C07088-D76C-8D2A-C459-688C5696E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528" y="444319"/>
            <a:ext cx="8839200" cy="4038600"/>
          </a:xfrm>
        </p:spPr>
        <p:txBody>
          <a:bodyPr/>
          <a:lstStyle/>
          <a:p>
            <a:r>
              <a:rPr lang="en-US" sz="1800" dirty="0"/>
              <a:t>If you are in a project/team meeting and draw a diagram on the whiteboard/chalk board, you are probably “visual modeling.”</a:t>
            </a:r>
          </a:p>
          <a:p>
            <a:r>
              <a:rPr lang="en-US" sz="1800" dirty="0"/>
              <a:t>A visual notation is simply an agreement on precisely defining what the symbols, lines, colors, … … “mean.”</a:t>
            </a:r>
          </a:p>
          <a:p>
            <a:r>
              <a:rPr lang="en-US" sz="1800" dirty="0"/>
              <a:t>Even within a well-defined notation, people are often lazy or class but use slightly different interpretations/notations.</a:t>
            </a:r>
          </a:p>
          <a:p>
            <a:r>
              <a:rPr lang="en-US" sz="1800" dirty="0"/>
              <a:t>The two key concepts are:</a:t>
            </a:r>
          </a:p>
          <a:p>
            <a:pPr lvl="1"/>
            <a:r>
              <a:rPr lang="en-US" sz="1600" dirty="0"/>
              <a:t>Everyone in the process agrees on the meanings and adheres to them.</a:t>
            </a:r>
          </a:p>
          <a:p>
            <a:pPr lvl="1"/>
            <a:r>
              <a:rPr lang="en-US" sz="1600" dirty="0"/>
              <a:t>You do “just enough” modeling:</a:t>
            </a:r>
          </a:p>
          <a:p>
            <a:pPr lvl="2"/>
            <a:r>
              <a:rPr lang="en-US" sz="1400" dirty="0"/>
              <a:t>No modeling </a:t>
            </a:r>
            <a:r>
              <a:rPr lang="en-US" sz="1400" dirty="0">
                <a:sym typeface="Wingdings" pitchFamily="2" charset="2"/>
              </a:rPr>
              <a:t> You are randomly, frantically coding like a slam poet.</a:t>
            </a:r>
          </a:p>
          <a:p>
            <a:pPr lvl="2"/>
            <a:r>
              <a:rPr lang="en-US" sz="1400" dirty="0">
                <a:sym typeface="Wingdings" pitchFamily="2" charset="2"/>
              </a:rPr>
              <a:t>Too much modeling  You spend all of your time arguing and never deliver the project.</a:t>
            </a:r>
          </a:p>
          <a:p>
            <a:r>
              <a:rPr lang="en-US" sz="1800" dirty="0">
                <a:sym typeface="Wingdings" pitchFamily="2" charset="2"/>
              </a:rPr>
              <a:t>We will take an approach to Crow’s Foot Notation in the class, but will also examine the modeling language that comes with the book. </a:t>
            </a:r>
            <a:r>
              <a:rPr lang="en-US" sz="1800" i="1" dirty="0">
                <a:sym typeface="Wingdings" pitchFamily="2" charset="2"/>
              </a:rPr>
              <a:t>This is a good fit with relational databases and relational model concepts.</a:t>
            </a: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6C70A2-4172-56E0-4C95-2AA890DFD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Summary</a:t>
            </a:r>
          </a:p>
        </p:txBody>
      </p:sp>
    </p:spTree>
    <p:extLst>
      <p:ext uri="{BB962C8B-B14F-4D97-AF65-F5344CB8AC3E}">
        <p14:creationId xmlns:p14="http://schemas.microsoft.com/office/powerpoint/2010/main" val="1686854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F72CB-5FC2-F296-990B-FFB63F0EA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F50318-AEEC-A308-01DE-08A11495E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66950"/>
            <a:ext cx="8839200" cy="523220"/>
          </a:xfrm>
        </p:spPr>
        <p:txBody>
          <a:bodyPr/>
          <a:lstStyle/>
          <a:p>
            <a:r>
              <a:rPr lang="en-US" dirty="0"/>
              <a:t>Our First Example</a:t>
            </a:r>
          </a:p>
        </p:txBody>
      </p:sp>
    </p:spTree>
    <p:extLst>
      <p:ext uri="{BB962C8B-B14F-4D97-AF65-F5344CB8AC3E}">
        <p14:creationId xmlns:p14="http://schemas.microsoft.com/office/powerpoint/2010/main" val="3045536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6BB0DC-9149-9C08-F871-9F801C020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908064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EF1FAD-A94B-A8E1-74CB-D95E0013A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Columbia Courses – Conceptual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DF8F3-8DE6-704D-CD80-D7EC873F3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66750"/>
            <a:ext cx="6629400" cy="398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68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F2B416-FD37-655D-D933-D9019E53E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Crow’s Foot Notation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ADD62B-5A3C-DC88-D2B0-3EB625E22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095" y="736316"/>
            <a:ext cx="4396837" cy="3181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B68DBE-541F-79FC-989F-2868AC405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061" y="765392"/>
            <a:ext cx="4669191" cy="30623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7EBBBD-6177-AE96-2EFB-341C5632F545}"/>
              </a:ext>
            </a:extLst>
          </p:cNvPr>
          <p:cNvSpPr txBox="1"/>
          <p:nvPr/>
        </p:nvSpPr>
        <p:spPr>
          <a:xfrm>
            <a:off x="1219200" y="3959776"/>
            <a:ext cx="624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vertabelo.com</a:t>
            </a:r>
            <a:r>
              <a:rPr lang="en-US" dirty="0"/>
              <a:t>/blog/crow-s-foot-notation/</a:t>
            </a:r>
          </a:p>
        </p:txBody>
      </p:sp>
    </p:spTree>
    <p:extLst>
      <p:ext uri="{BB962C8B-B14F-4D97-AF65-F5344CB8AC3E}">
        <p14:creationId xmlns:p14="http://schemas.microsoft.com/office/powerpoint/2010/main" val="3001434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588A4-AE16-D35B-20A7-FD9BFE046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25D32C-F534-1842-ABAF-512D7CE1F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Columbia Courses – Logical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DBE4EA-B86F-ADE6-0FF0-59C098CDE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544163"/>
            <a:ext cx="7078425" cy="40551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A076CD-443F-95EB-245D-8E41BD5ECEBE}"/>
              </a:ext>
            </a:extLst>
          </p:cNvPr>
          <p:cNvSpPr txBox="1"/>
          <p:nvPr/>
        </p:nvSpPr>
        <p:spPr>
          <a:xfrm>
            <a:off x="5564109" y="3676006"/>
            <a:ext cx="33088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usually figure out if this</a:t>
            </a:r>
            <a:br>
              <a:rPr lang="en-US" dirty="0"/>
            </a:br>
            <a:r>
              <a:rPr lang="en-US" dirty="0"/>
              <a:t>is correct when you define in SQL</a:t>
            </a:r>
            <a:br>
              <a:rPr lang="en-US" dirty="0"/>
            </a:br>
            <a:r>
              <a:rPr lang="en-US" dirty="0"/>
              <a:t>and test use cases.</a:t>
            </a:r>
          </a:p>
        </p:txBody>
      </p:sp>
    </p:spTree>
    <p:extLst>
      <p:ext uri="{BB962C8B-B14F-4D97-AF65-F5344CB8AC3E}">
        <p14:creationId xmlns:p14="http://schemas.microsoft.com/office/powerpoint/2010/main" val="3781264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B16E50-12F4-D99E-1D41-13BA9343C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Foreign keys can be confusing and seem to</a:t>
            </a:r>
            <a:br>
              <a:rPr lang="en-US" dirty="0"/>
            </a:br>
            <a:r>
              <a:rPr lang="en-US" dirty="0"/>
              <a:t>sometimes be on the wrong end.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Mandatory on both ends may require two new</a:t>
            </a:r>
            <a:br>
              <a:rPr lang="en-US" dirty="0"/>
            </a:br>
            <a:r>
              <a:rPr lang="en-US" dirty="0"/>
              <a:t>entities. The SQL INSERT statement operates on</a:t>
            </a:r>
            <a:br>
              <a:rPr lang="en-US" dirty="0"/>
            </a:br>
            <a:r>
              <a:rPr lang="en-US" dirty="0"/>
              <a:t>one table making INSERT complex. The data is</a:t>
            </a:r>
            <a:br>
              <a:rPr lang="en-US" dirty="0"/>
            </a:br>
            <a:r>
              <a:rPr lang="en-US" dirty="0"/>
              <a:t>temporarily inconsistent/invalid.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Many-to-Many in SQL requires a 3</a:t>
            </a:r>
            <a:r>
              <a:rPr lang="en-US" baseline="30000" dirty="0"/>
              <a:t>rd</a:t>
            </a:r>
            <a:r>
              <a:rPr lang="en-US" dirty="0"/>
              <a:t> entity called</a:t>
            </a:r>
            <a:br>
              <a:rPr lang="en-US" dirty="0"/>
            </a:br>
            <a:r>
              <a:rPr lang="en-US" dirty="0"/>
              <a:t>an Associative Entity.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F18F65-5895-1871-7CA3-6B0E08ACE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Observations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B2DFE6-40C9-495B-9122-02E07E1B0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356" y="514350"/>
            <a:ext cx="975244" cy="1295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CFAACC-D500-3713-4C59-48766AFE0CD3}"/>
              </a:ext>
            </a:extLst>
          </p:cNvPr>
          <p:cNvSpPr txBox="1"/>
          <p:nvPr/>
        </p:nvSpPr>
        <p:spPr>
          <a:xfrm>
            <a:off x="5867400" y="590550"/>
            <a:ext cx="17826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For Example</a:t>
            </a:r>
            <a:br>
              <a:rPr lang="en-US" sz="1200" dirty="0"/>
            </a:br>
            <a:r>
              <a:rPr lang="en-US" sz="1200" dirty="0"/>
              <a:t>Mandatory on this end</a:t>
            </a:r>
            <a:br>
              <a:rPr lang="en-US" sz="1200" dirty="0"/>
            </a:br>
            <a:r>
              <a:rPr lang="en-US" sz="1200" dirty="0"/>
              <a:t>implies</a:t>
            </a:r>
            <a:br>
              <a:rPr lang="en-US" sz="1200" dirty="0"/>
            </a:br>
            <a:r>
              <a:rPr lang="en-US" sz="1200" dirty="0"/>
              <a:t>Not-NULL, FK on this end.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46D09A-98A1-E086-60D5-955D91F5E79F}"/>
              </a:ext>
            </a:extLst>
          </p:cNvPr>
          <p:cNvCxnSpPr/>
          <p:nvPr/>
        </p:nvCxnSpPr>
        <p:spPr>
          <a:xfrm flipV="1">
            <a:off x="7543800" y="895350"/>
            <a:ext cx="838200" cy="228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1F4E96B-70EF-5B9F-A7B1-F89ED5F808F7}"/>
              </a:ext>
            </a:extLst>
          </p:cNvPr>
          <p:cNvCxnSpPr>
            <a:cxnSpLocks/>
          </p:cNvCxnSpPr>
          <p:nvPr/>
        </p:nvCxnSpPr>
        <p:spPr>
          <a:xfrm>
            <a:off x="7543800" y="1123950"/>
            <a:ext cx="419100" cy="3612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A4CF318-82A5-ADFD-9C11-076158029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38692"/>
            <a:ext cx="1927860" cy="438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A0C245-7060-2D35-16EC-C017826F5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315" y="2915372"/>
            <a:ext cx="2077377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95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78F2B-ECD6-2852-6DF0-AEEB3100B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098DFB-905C-37E6-730C-D305DB8FE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</p:spTree>
    <p:extLst>
      <p:ext uri="{BB962C8B-B14F-4D97-AF65-F5344CB8AC3E}">
        <p14:creationId xmlns:p14="http://schemas.microsoft.com/office/powerpoint/2010/main" val="3975168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99616-9FD2-F653-CC44-630FA3E25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9D5B02B-0C6E-7570-5B7B-D2DBF4002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66950"/>
            <a:ext cx="8839200" cy="523220"/>
          </a:xfrm>
        </p:spPr>
        <p:txBody>
          <a:bodyPr/>
          <a:lstStyle/>
          <a:p>
            <a:r>
              <a:rPr lang="en-US" dirty="0"/>
              <a:t>What are these Keys of which You Speak?</a:t>
            </a:r>
          </a:p>
        </p:txBody>
      </p:sp>
    </p:spTree>
    <p:extLst>
      <p:ext uri="{BB962C8B-B14F-4D97-AF65-F5344CB8AC3E}">
        <p14:creationId xmlns:p14="http://schemas.microsoft.com/office/powerpoint/2010/main" val="16348988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57599-6C00-AB17-377A-A50026D93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>
            <a:extLst>
              <a:ext uri="{FF2B5EF4-FFF2-40B4-BE49-F238E27FC236}">
                <a16:creationId xmlns:a16="http://schemas.microsoft.com/office/drawing/2014/main" id="{DA60FF27-D6B8-3569-91DB-BA4D1B9547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Keys</a:t>
            </a:r>
          </a:p>
        </p:txBody>
      </p:sp>
      <p:sp>
        <p:nvSpPr>
          <p:cNvPr id="9218" name="Rectangle 3">
            <a:extLst>
              <a:ext uri="{FF2B5EF4-FFF2-40B4-BE49-F238E27FC236}">
                <a16:creationId xmlns:a16="http://schemas.microsoft.com/office/drawing/2014/main" id="{4F246923-4C9A-6E9F-3002-91D10E6606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3" y="824149"/>
            <a:ext cx="5735760" cy="3672125"/>
          </a:xfrm>
        </p:spPr>
        <p:txBody>
          <a:bodyPr/>
          <a:lstStyle/>
          <a:p>
            <a:r>
              <a:rPr lang="en-US" altLang="en-US" dirty="0"/>
              <a:t>Let K </a:t>
            </a:r>
            <a:r>
              <a:rPr lang="en-US" altLang="en-US" dirty="0">
                <a:sym typeface="Symbol" panose="05050102010706020507" pitchFamily="18" charset="2"/>
              </a:rPr>
              <a:t> R</a:t>
            </a:r>
          </a:p>
          <a:p>
            <a:r>
              <a:rPr lang="en-US" altLang="en-US" i="1" dirty="0">
                <a:sym typeface="Symbol" panose="05050102010706020507" pitchFamily="18" charset="2"/>
              </a:rPr>
              <a:t>K </a:t>
            </a:r>
            <a:r>
              <a:rPr lang="en-US" altLang="en-US" dirty="0">
                <a:sym typeface="Symbol" panose="05050102010706020507" pitchFamily="18" charset="2"/>
              </a:rPr>
              <a:t>is a </a:t>
            </a:r>
            <a:r>
              <a:rPr lang="en-US" altLang="en-US" b="1" dirty="0" err="1">
                <a:solidFill>
                  <a:srgbClr val="002060"/>
                </a:solidFill>
                <a:sym typeface="Symbol" panose="05050102010706020507" pitchFamily="18" charset="2"/>
              </a:rPr>
              <a:t>superkey</a:t>
            </a:r>
            <a:r>
              <a:rPr lang="en-US" altLang="en-US" b="1" dirty="0">
                <a:solidFill>
                  <a:schemeClr val="tx2"/>
                </a:solidFill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of 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 if values for 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dirty="0">
                <a:sym typeface="Symbol" panose="05050102010706020507" pitchFamily="18" charset="2"/>
              </a:rPr>
              <a:t> are sufficient to identify a unique tuple of each possible relation </a:t>
            </a:r>
            <a:r>
              <a:rPr lang="en-US" altLang="en-US" i="1" dirty="0">
                <a:sym typeface="Symbol" panose="05050102010706020507" pitchFamily="18" charset="2"/>
              </a:rPr>
              <a:t>r(R)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</a:p>
          <a:p>
            <a:pPr lvl="1">
              <a:lnSpc>
                <a:spcPct val="130000"/>
              </a:lnSpc>
            </a:pPr>
            <a:r>
              <a:rPr lang="en-US" altLang="en-US" dirty="0">
                <a:sym typeface="Symbol" panose="05050102010706020507" pitchFamily="18" charset="2"/>
              </a:rPr>
              <a:t>Example:  {</a:t>
            </a:r>
            <a:r>
              <a:rPr lang="en-US" altLang="en-US" i="1" dirty="0">
                <a:sym typeface="Symbol" panose="05050102010706020507" pitchFamily="18" charset="2"/>
              </a:rPr>
              <a:t>ID</a:t>
            </a:r>
            <a:r>
              <a:rPr lang="en-US" altLang="en-US" dirty="0">
                <a:sym typeface="Symbol" panose="05050102010706020507" pitchFamily="18" charset="2"/>
              </a:rPr>
              <a:t>} and {</a:t>
            </a:r>
            <a:r>
              <a:rPr lang="en-US" altLang="en-US" dirty="0" err="1">
                <a:sym typeface="Symbol" panose="05050102010706020507" pitchFamily="18" charset="2"/>
              </a:rPr>
              <a:t>ID,name</a:t>
            </a:r>
            <a:r>
              <a:rPr lang="en-US" altLang="en-US" dirty="0">
                <a:sym typeface="Symbol" panose="05050102010706020507" pitchFamily="18" charset="2"/>
              </a:rPr>
              <a:t>} are both </a:t>
            </a:r>
            <a:r>
              <a:rPr lang="en-US" altLang="en-US" dirty="0" err="1">
                <a:sym typeface="Symbol" panose="05050102010706020507" pitchFamily="18" charset="2"/>
              </a:rPr>
              <a:t>superkeys</a:t>
            </a:r>
            <a:r>
              <a:rPr lang="en-US" altLang="en-US" dirty="0">
                <a:sym typeface="Symbol" panose="05050102010706020507" pitchFamily="18" charset="2"/>
              </a:rPr>
              <a:t> of </a:t>
            </a:r>
            <a:r>
              <a:rPr lang="en-US" altLang="en-US" i="1" dirty="0">
                <a:sym typeface="Symbol" panose="05050102010706020507" pitchFamily="18" charset="2"/>
              </a:rPr>
              <a:t>instructor.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120000"/>
              </a:lnSpc>
            </a:pPr>
            <a:r>
              <a:rPr lang="en-US" altLang="en-US" dirty="0" err="1">
                <a:sym typeface="Symbol" panose="05050102010706020507" pitchFamily="18" charset="2"/>
              </a:rPr>
              <a:t>Superkey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dirty="0">
                <a:sym typeface="Symbol" panose="05050102010706020507" pitchFamily="18" charset="2"/>
              </a:rPr>
              <a:t> is a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candidate key</a:t>
            </a:r>
            <a:r>
              <a:rPr lang="en-US" altLang="en-US" dirty="0">
                <a:sym typeface="Symbol" panose="05050102010706020507" pitchFamily="18" charset="2"/>
              </a:rPr>
              <a:t> if 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dirty="0">
                <a:sym typeface="Symbol" panose="05050102010706020507" pitchFamily="18" charset="2"/>
              </a:rPr>
              <a:t> is minimal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Example:  {</a:t>
            </a:r>
            <a:r>
              <a:rPr lang="en-US" altLang="en-US" i="1" dirty="0">
                <a:sym typeface="Symbol" panose="05050102010706020507" pitchFamily="18" charset="2"/>
              </a:rPr>
              <a:t>ID</a:t>
            </a:r>
            <a:r>
              <a:rPr lang="en-US" altLang="en-US" dirty="0">
                <a:sym typeface="Symbol" panose="05050102010706020507" pitchFamily="18" charset="2"/>
              </a:rPr>
              <a:t>} is a candidate key for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120000"/>
              </a:lnSpc>
            </a:pPr>
            <a:r>
              <a:rPr lang="en-US" altLang="en-US" dirty="0">
                <a:sym typeface="Symbol" panose="05050102010706020507" pitchFamily="18" charset="2"/>
              </a:rPr>
              <a:t>One of the candidate keys is selected to be the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primary key</a:t>
            </a:r>
            <a:r>
              <a:rPr lang="en-US" altLang="en-US" dirty="0">
                <a:sym typeface="Symbol" panose="05050102010706020507" pitchFamily="18" charset="2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altLang="en-US" dirty="0">
                <a:sym typeface="Symbol" panose="05050102010706020507" pitchFamily="18" charset="2"/>
              </a:rPr>
              <a:t>which one?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Foreign key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constraint: Value in one relation must appear in another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Referencing</a:t>
            </a:r>
            <a:r>
              <a:rPr lang="en-US" altLang="en-US" dirty="0"/>
              <a:t> relation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Referenced</a:t>
            </a:r>
            <a:r>
              <a:rPr lang="en-US" altLang="en-US" dirty="0"/>
              <a:t> relation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Example: </a:t>
            </a:r>
            <a:r>
              <a:rPr lang="en-US" altLang="en-US" i="1" dirty="0">
                <a:sym typeface="Symbol" panose="05050102010706020507" pitchFamily="18" charset="2"/>
              </a:rPr>
              <a:t>dept_name</a:t>
            </a:r>
            <a:r>
              <a:rPr lang="en-US" altLang="en-US" dirty="0">
                <a:sym typeface="Symbol" panose="05050102010706020507" pitchFamily="18" charset="2"/>
              </a:rPr>
              <a:t> in i</a:t>
            </a:r>
            <a:r>
              <a:rPr lang="en-US" altLang="en-US" i="1" dirty="0">
                <a:sym typeface="Symbol" panose="05050102010706020507" pitchFamily="18" charset="2"/>
              </a:rPr>
              <a:t>nstructor</a:t>
            </a:r>
            <a:r>
              <a:rPr lang="en-US" altLang="en-US" dirty="0">
                <a:sym typeface="Symbol" panose="05050102010706020507" pitchFamily="18" charset="2"/>
              </a:rPr>
              <a:t>  is a foreign key from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 referencing </a:t>
            </a:r>
            <a:r>
              <a:rPr lang="en-US" altLang="en-US" i="1" dirty="0">
                <a:sym typeface="Symbol" panose="05050102010706020507" pitchFamily="18" charset="2"/>
              </a:rPr>
              <a:t>department</a:t>
            </a:r>
          </a:p>
        </p:txBody>
      </p:sp>
    </p:spTree>
    <p:extLst>
      <p:ext uri="{BB962C8B-B14F-4D97-AF65-F5344CB8AC3E}">
        <p14:creationId xmlns:p14="http://schemas.microsoft.com/office/powerpoint/2010/main" val="3906083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70ED2A-6F59-5131-034D-3E0EA975C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90550"/>
            <a:ext cx="8991600" cy="4038600"/>
          </a:xfrm>
        </p:spPr>
        <p:txBody>
          <a:bodyPr/>
          <a:lstStyle/>
          <a:p>
            <a:r>
              <a:rPr lang="en-US" sz="1800" dirty="0"/>
              <a:t>Student has three candidate keys:</a:t>
            </a:r>
          </a:p>
          <a:p>
            <a:pPr lvl="1"/>
            <a:r>
              <a:rPr lang="en-US" sz="1600" dirty="0"/>
              <a:t>UNI</a:t>
            </a:r>
          </a:p>
          <a:p>
            <a:pPr lvl="1"/>
            <a:r>
              <a:rPr lang="en-US" sz="1600" dirty="0"/>
              <a:t>CUID</a:t>
            </a:r>
          </a:p>
          <a:p>
            <a:pPr lvl="1"/>
            <a:r>
              <a:rPr lang="en-US" sz="1600" dirty="0"/>
              <a:t>email</a:t>
            </a:r>
          </a:p>
          <a:p>
            <a:r>
              <a:rPr lang="en-US" sz="1800" dirty="0"/>
              <a:t>Faculty has two candidate keys:</a:t>
            </a:r>
          </a:p>
          <a:p>
            <a:pPr lvl="1"/>
            <a:r>
              <a:rPr lang="en-US" sz="1600" dirty="0"/>
              <a:t>UNI</a:t>
            </a:r>
          </a:p>
          <a:p>
            <a:pPr lvl="1"/>
            <a:r>
              <a:rPr lang="en-US" sz="1600" dirty="0"/>
              <a:t>email</a:t>
            </a:r>
          </a:p>
          <a:p>
            <a:r>
              <a:rPr lang="en-US" sz="1800" dirty="0"/>
              <a:t>Section has two candidate keys:</a:t>
            </a:r>
          </a:p>
          <a:p>
            <a:pPr lvl="1"/>
            <a:r>
              <a:rPr lang="en-US" sz="1600" dirty="0" err="1"/>
              <a:t>callno</a:t>
            </a:r>
            <a:endParaRPr lang="en-US" sz="1600" dirty="0"/>
          </a:p>
          <a:p>
            <a:pPr lvl="1"/>
            <a:r>
              <a:rPr lang="en-US" sz="1600" dirty="0"/>
              <a:t>The combination of (</a:t>
            </a:r>
            <a:r>
              <a:rPr lang="en-US" sz="1600" dirty="0" err="1"/>
              <a:t>dept_code</a:t>
            </a:r>
            <a:r>
              <a:rPr lang="en-US" sz="1600" dirty="0"/>
              <a:t>, </a:t>
            </a:r>
            <a:r>
              <a:rPr lang="en-US" sz="1600" dirty="0" err="1"/>
              <a:t>faculty_code</a:t>
            </a:r>
            <a:r>
              <a:rPr lang="en-US" sz="1600" dirty="0"/>
              <a:t>, </a:t>
            </a:r>
            <a:r>
              <a:rPr lang="en-US" sz="1600" dirty="0" err="1"/>
              <a:t>course_no</a:t>
            </a:r>
            <a:r>
              <a:rPr lang="en-US" sz="1600" dirty="0"/>
              <a:t>, </a:t>
            </a:r>
            <a:r>
              <a:rPr lang="en-US" sz="1600" dirty="0" err="1"/>
              <a:t>section_no</a:t>
            </a:r>
            <a:r>
              <a:rPr lang="en-US" sz="1600" dirty="0"/>
              <a:t>, semester, year)</a:t>
            </a:r>
          </a:p>
          <a:p>
            <a:r>
              <a:rPr lang="en-US" sz="1800" dirty="0"/>
              <a:t>Some types of key:</a:t>
            </a:r>
          </a:p>
          <a:p>
            <a:pPr lvl="1"/>
            <a:r>
              <a:rPr lang="en-US" sz="1600" dirty="0"/>
              <a:t>UNI, CUID, </a:t>
            </a:r>
            <a:r>
              <a:rPr lang="en-US" sz="1600" dirty="0" err="1"/>
              <a:t>callno</a:t>
            </a:r>
            <a:r>
              <a:rPr lang="en-US" sz="1600" dirty="0"/>
              <a:t> are </a:t>
            </a:r>
            <a:r>
              <a:rPr lang="en-US" sz="1600" i="1" dirty="0"/>
              <a:t>surrogate keys </a:t>
            </a:r>
            <a:r>
              <a:rPr lang="en-US" sz="1600" dirty="0"/>
              <a:t>as opposed to</a:t>
            </a:r>
            <a:r>
              <a:rPr lang="en-US" sz="1600" i="1" dirty="0"/>
              <a:t> natural keys.</a:t>
            </a:r>
          </a:p>
          <a:p>
            <a:pPr lvl="1"/>
            <a:r>
              <a:rPr lang="en-US" sz="1600" dirty="0"/>
              <a:t>email and (</a:t>
            </a:r>
            <a:r>
              <a:rPr lang="en-US" sz="1600" dirty="0" err="1"/>
              <a:t>dept_code</a:t>
            </a:r>
            <a:r>
              <a:rPr lang="en-US" sz="1600" dirty="0"/>
              <a:t>, </a:t>
            </a:r>
            <a:r>
              <a:rPr lang="en-US" sz="1600" dirty="0" err="1"/>
              <a:t>faculty_code</a:t>
            </a:r>
            <a:r>
              <a:rPr lang="en-US" sz="1600" dirty="0"/>
              <a:t>, </a:t>
            </a:r>
            <a:r>
              <a:rPr lang="en-US" sz="1600" dirty="0" err="1"/>
              <a:t>course_no</a:t>
            </a:r>
            <a:r>
              <a:rPr lang="en-US" sz="1600" dirty="0"/>
              <a:t>, </a:t>
            </a:r>
            <a:r>
              <a:rPr lang="en-US" sz="1600" dirty="0" err="1"/>
              <a:t>section_no</a:t>
            </a:r>
            <a:r>
              <a:rPr lang="en-US" sz="1600" dirty="0"/>
              <a:t>, semester, year) are natural keys,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53CD28-C0B7-E47E-52BD-ACE2C1FBB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Model</a:t>
            </a:r>
          </a:p>
        </p:txBody>
      </p:sp>
    </p:spTree>
    <p:extLst>
      <p:ext uri="{BB962C8B-B14F-4D97-AF65-F5344CB8AC3E}">
        <p14:creationId xmlns:p14="http://schemas.microsoft.com/office/powerpoint/2010/main" val="1615414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227901-7A0B-D791-A5CB-27E435E90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of/Patterns for Keys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7A7518-16E5-BA9C-5B20-AA8B1BA01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590550"/>
            <a:ext cx="6629400" cy="33570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617DC0-1222-F8FE-D317-038279682A53}"/>
              </a:ext>
            </a:extLst>
          </p:cNvPr>
          <p:cNvSpPr txBox="1"/>
          <p:nvPr/>
        </p:nvSpPr>
        <p:spPr>
          <a:xfrm>
            <a:off x="172570" y="4019550"/>
            <a:ext cx="797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may also here the term </a:t>
            </a:r>
            <a:r>
              <a:rPr lang="en-US" i="1" dirty="0"/>
              <a:t>compound key </a:t>
            </a:r>
            <a:r>
              <a:rPr lang="en-US" dirty="0">
                <a:sym typeface="Wingdings" pitchFamily="2" charset="2"/>
              </a:rPr>
              <a:t> Each of the attributes is a foreign key.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E5425E-57D0-18A7-FFFC-1C2D68293A46}"/>
              </a:ext>
            </a:extLst>
          </p:cNvPr>
          <p:cNvSpPr txBox="1"/>
          <p:nvPr/>
        </p:nvSpPr>
        <p:spPr>
          <a:xfrm>
            <a:off x="6671215" y="666750"/>
            <a:ext cx="21433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Primary Keys are</a:t>
            </a:r>
            <a:br>
              <a:rPr lang="en-US" dirty="0"/>
            </a:br>
            <a:r>
              <a:rPr lang="en-US" dirty="0"/>
              <a:t>Recommended to be</a:t>
            </a:r>
            <a:br>
              <a:rPr lang="en-US" dirty="0"/>
            </a:br>
            <a:r>
              <a:rPr lang="en-US" dirty="0"/>
              <a:t>immutable.</a:t>
            </a:r>
          </a:p>
        </p:txBody>
      </p:sp>
    </p:spTree>
    <p:extLst>
      <p:ext uri="{BB962C8B-B14F-4D97-AF65-F5344CB8AC3E}">
        <p14:creationId xmlns:p14="http://schemas.microsoft.com/office/powerpoint/2010/main" val="1516293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11C07-79D0-BE19-D36F-594207514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F3E266-65F8-B738-C46A-49A0E6D69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66950"/>
            <a:ext cx="8839200" cy="954107"/>
          </a:xfrm>
        </p:spPr>
        <p:txBody>
          <a:bodyPr/>
          <a:lstStyle/>
          <a:p>
            <a:r>
              <a:rPr lang="en-US" dirty="0"/>
              <a:t>Relational Model</a:t>
            </a:r>
            <a:br>
              <a:rPr lang="en-US" dirty="0"/>
            </a:br>
            <a:r>
              <a:rPr lang="en-US" dirty="0"/>
              <a:t>Relational Algebra</a:t>
            </a:r>
          </a:p>
        </p:txBody>
      </p:sp>
    </p:spTree>
    <p:extLst>
      <p:ext uri="{BB962C8B-B14F-4D97-AF65-F5344CB8AC3E}">
        <p14:creationId xmlns:p14="http://schemas.microsoft.com/office/powerpoint/2010/main" val="1515058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7448D6-4BAB-6EB5-F877-FEE8B6AC66B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sz="1800" dirty="0"/>
              <a:t>ER Model/Modeling:</a:t>
            </a:r>
          </a:p>
          <a:p>
            <a:pPr lvl="1"/>
            <a:r>
              <a:rPr lang="en-US" sz="1400" dirty="0"/>
              <a:t>More details</a:t>
            </a:r>
          </a:p>
          <a:p>
            <a:pPr lvl="1"/>
            <a:r>
              <a:rPr lang="en-US" sz="1400" dirty="0"/>
              <a:t>An example.</a:t>
            </a:r>
          </a:p>
          <a:p>
            <a:r>
              <a:rPr lang="en-US" sz="1800" dirty="0"/>
              <a:t>A deeper dive on </a:t>
            </a:r>
            <a:r>
              <a:rPr lang="en-US" sz="1800" i="1" dirty="0"/>
              <a:t>keys.</a:t>
            </a:r>
          </a:p>
          <a:p>
            <a:pPr lvl="1"/>
            <a:r>
              <a:rPr lang="en-US" sz="1400" dirty="0"/>
              <a:t>Formal model for keys.</a:t>
            </a:r>
          </a:p>
          <a:p>
            <a:pPr lvl="1"/>
            <a:r>
              <a:rPr lang="en-US" sz="1400" dirty="0"/>
              <a:t>Some practical concepts for keys.</a:t>
            </a:r>
          </a:p>
          <a:p>
            <a:r>
              <a:rPr lang="en-US" sz="1800" dirty="0"/>
              <a:t>Relational Algebra:</a:t>
            </a:r>
          </a:p>
          <a:p>
            <a:pPr lvl="1"/>
            <a:r>
              <a:rPr lang="el-GR" sz="1400" dirty="0"/>
              <a:t>π</a:t>
            </a:r>
            <a:r>
              <a:rPr lang="en-US" sz="1400" dirty="0"/>
              <a:t>. </a:t>
            </a:r>
            <a:r>
              <a:rPr lang="el-GR" sz="1400" dirty="0"/>
              <a:t>σ</a:t>
            </a:r>
            <a:r>
              <a:rPr lang="en-US" sz="1400" dirty="0"/>
              <a:t> examples</a:t>
            </a:r>
          </a:p>
          <a:p>
            <a:pPr lvl="1"/>
            <a:r>
              <a:rPr lang="en-US" sz="1400" dirty="0"/>
              <a:t>X (Cartesian Product)</a:t>
            </a:r>
          </a:p>
          <a:p>
            <a:pPr lvl="1"/>
            <a:r>
              <a:rPr lang="el-GR" sz="1400" dirty="0"/>
              <a:t>⨝ </a:t>
            </a:r>
            <a:r>
              <a:rPr lang="en-US" sz="1400" dirty="0"/>
              <a:t>(JOIN) operator</a:t>
            </a:r>
          </a:p>
          <a:p>
            <a:r>
              <a:rPr lang="en-US" sz="1800" dirty="0"/>
              <a:t>Continuing SQL</a:t>
            </a:r>
          </a:p>
          <a:p>
            <a:pPr lvl="1"/>
            <a:r>
              <a:rPr lang="en-US" sz="1400" dirty="0"/>
              <a:t>More details on SELECT</a:t>
            </a:r>
          </a:p>
          <a:p>
            <a:pPr lvl="1"/>
            <a:r>
              <a:rPr lang="en-US" sz="1400" dirty="0"/>
              <a:t>Cartesian Product</a:t>
            </a:r>
          </a:p>
          <a:p>
            <a:pPr lvl="1"/>
            <a:r>
              <a:rPr lang="en-US" sz="1400" dirty="0"/>
              <a:t>Join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F52873-DE0D-285B-3D04-10526AC3503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3600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5281816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Relational Algebra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669177" cy="3657600"/>
          </a:xfrm>
        </p:spPr>
        <p:txBody>
          <a:bodyPr/>
          <a:lstStyle/>
          <a:p>
            <a:r>
              <a:rPr lang="en-US" altLang="en-US" dirty="0"/>
              <a:t>A  procedural </a:t>
            </a:r>
            <a:r>
              <a:rPr lang="en-US" altLang="en-US" dirty="0">
                <a:solidFill>
                  <a:srgbClr val="FF0000"/>
                </a:solidFill>
              </a:rPr>
              <a:t>(? Declarative) </a:t>
            </a:r>
            <a:r>
              <a:rPr lang="en-US" altLang="en-US" dirty="0"/>
              <a:t>language consisting  of a set of operations that take one or two relations as input and produce a new relation as their result. </a:t>
            </a:r>
          </a:p>
          <a:p>
            <a:r>
              <a:rPr lang="en-US" altLang="en-US" dirty="0"/>
              <a:t>Six basic operators</a:t>
            </a:r>
          </a:p>
          <a:p>
            <a:pPr lvl="1"/>
            <a:r>
              <a:rPr lang="en-US" altLang="en-US" dirty="0">
                <a:solidFill>
                  <a:srgbClr val="0070C0"/>
                </a:solidFill>
              </a:rPr>
              <a:t>select: </a:t>
            </a:r>
            <a:r>
              <a:rPr kumimoji="0" lang="en-US" altLang="en-US" dirty="0">
                <a:solidFill>
                  <a:srgbClr val="0070C0"/>
                </a:solidFill>
                <a:sym typeface="Symbol" panose="05050102010706020507" pitchFamily="18" charset="2"/>
              </a:rPr>
              <a:t></a:t>
            </a:r>
            <a:endParaRPr lang="en-US" altLang="en-US" dirty="0">
              <a:solidFill>
                <a:srgbClr val="0070C0"/>
              </a:solidFill>
            </a:endParaRPr>
          </a:p>
          <a:p>
            <a:pPr lvl="1"/>
            <a:r>
              <a:rPr lang="en-US" altLang="en-US" dirty="0">
                <a:solidFill>
                  <a:srgbClr val="0070C0"/>
                </a:solidFill>
              </a:rPr>
              <a:t>project: </a:t>
            </a:r>
            <a:r>
              <a:rPr lang="en-US" altLang="en-US" dirty="0">
                <a:solidFill>
                  <a:srgbClr val="0070C0"/>
                </a:solidFill>
                <a:sym typeface="Symbol" panose="05050102010706020507" pitchFamily="18" charset="2"/>
              </a:rPr>
              <a:t></a:t>
            </a:r>
            <a:endParaRPr lang="en-US" altLang="en-US" dirty="0">
              <a:solidFill>
                <a:srgbClr val="0070C0"/>
              </a:solidFill>
            </a:endParaRPr>
          </a:p>
          <a:p>
            <a:pPr lvl="1"/>
            <a:r>
              <a:rPr lang="en-US" altLang="en-US" dirty="0"/>
              <a:t>union: </a:t>
            </a:r>
            <a:r>
              <a:rPr lang="en-US" altLang="en-US" dirty="0">
                <a:sym typeface="Symbol" panose="05050102010706020507" pitchFamily="18" charset="2"/>
              </a:rPr>
              <a:t></a:t>
            </a:r>
            <a:endParaRPr lang="en-US" altLang="en-US" dirty="0"/>
          </a:p>
          <a:p>
            <a:pPr lvl="1"/>
            <a:r>
              <a:rPr lang="en-US" altLang="en-US" dirty="0"/>
              <a:t>set difference: </a:t>
            </a:r>
            <a:r>
              <a:rPr lang="en-US" altLang="en-US" i="1" dirty="0"/>
              <a:t>–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Cartesian product: x</a:t>
            </a:r>
          </a:p>
          <a:p>
            <a:pPr lvl="1"/>
            <a:r>
              <a:rPr lang="en-US" altLang="en-US" dirty="0"/>
              <a:t>rename: </a:t>
            </a:r>
            <a:r>
              <a:rPr lang="en-US" altLang="en-US" i="1" dirty="0">
                <a:sym typeface="Symbol" panose="05050102010706020507" pitchFamily="18" charset="2"/>
              </a:rPr>
              <a:t></a:t>
            </a:r>
          </a:p>
          <a:p>
            <a:pPr lvl="1"/>
            <a:endParaRPr lang="en-US" altLang="en-US" sz="1500" i="1" dirty="0">
              <a:sym typeface="Symbol" panose="05050102010706020507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5955C8-2BFE-6E25-368D-80EEA23176DC}"/>
              </a:ext>
            </a:extLst>
          </p:cNvPr>
          <p:cNvSpPr txBox="1"/>
          <p:nvPr/>
        </p:nvSpPr>
        <p:spPr>
          <a:xfrm>
            <a:off x="4114800" y="1581150"/>
            <a:ext cx="1949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Covered last week.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EFA8A4-BA68-AE1B-4C33-C35FFF351335}"/>
              </a:ext>
            </a:extLst>
          </p:cNvPr>
          <p:cNvSpPr txBox="1"/>
          <p:nvPr/>
        </p:nvSpPr>
        <p:spPr>
          <a:xfrm>
            <a:off x="2590800" y="3714750"/>
            <a:ext cx="5817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Let’s do some practice with the dreaded </a:t>
            </a:r>
            <a:r>
              <a:rPr lang="en-US" dirty="0" err="1"/>
              <a:t>RelaX</a:t>
            </a:r>
            <a:r>
              <a:rPr lang="en-US" dirty="0"/>
              <a:t> calculator.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that the </a:t>
            </a:r>
            <a:r>
              <a:rPr lang="en-US" dirty="0" err="1"/>
              <a:t>RelaX</a:t>
            </a:r>
            <a:r>
              <a:rPr lang="en-US" dirty="0"/>
              <a:t> calculator has an extended set of</a:t>
            </a:r>
            <a:br>
              <a:rPr lang="en-US" dirty="0"/>
            </a:br>
            <a:r>
              <a:rPr lang="en-US" dirty="0"/>
              <a:t>noncore operators.</a:t>
            </a:r>
          </a:p>
        </p:txBody>
      </p:sp>
    </p:spTree>
    <p:extLst>
      <p:ext uri="{BB962C8B-B14F-4D97-AF65-F5344CB8AC3E}">
        <p14:creationId xmlns:p14="http://schemas.microsoft.com/office/powerpoint/2010/main" val="4158600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A72178-2F73-B4C9-02AB-D9BCB261D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Watch Professor Ferguson Do Examples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71DEF3-0936-BAD6-86BE-FD21B9FC312F}"/>
              </a:ext>
            </a:extLst>
          </p:cNvPr>
          <p:cNvSpPr txBox="1"/>
          <p:nvPr/>
        </p:nvSpPr>
        <p:spPr>
          <a:xfrm>
            <a:off x="76200" y="448091"/>
            <a:ext cx="859043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Let’s do some practice with the dreaded </a:t>
            </a:r>
            <a:r>
              <a:rPr lang="en-US" dirty="0" err="1"/>
              <a:t>RelaX</a:t>
            </a:r>
            <a:r>
              <a:rPr lang="en-US" dirty="0"/>
              <a:t> calculator.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Pay attention to see how I use the “out of data” dataset associated with the recommended textbook.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that the </a:t>
            </a:r>
            <a:r>
              <a:rPr lang="en-US" dirty="0" err="1"/>
              <a:t>RelaX</a:t>
            </a:r>
            <a:r>
              <a:rPr lang="en-US" dirty="0"/>
              <a:t> calculator has an extended set of noncore operators.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the names of the </a:t>
            </a:r>
            <a:r>
              <a:rPr lang="en-US" i="1" dirty="0"/>
              <a:t>departments</a:t>
            </a:r>
            <a:r>
              <a:rPr lang="en-US" dirty="0"/>
              <a:t> with a budget &gt;= 100000 or in the building ‘Painter’</a:t>
            </a:r>
          </a:p>
          <a:p>
            <a:pPr lvl="1"/>
            <a:r>
              <a:rPr lang="el-GR" dirty="0"/>
              <a:t>π </a:t>
            </a:r>
            <a:r>
              <a:rPr lang="en-US" dirty="0" err="1"/>
              <a:t>dept_name</a:t>
            </a:r>
            <a:endParaRPr lang="en-US" dirty="0"/>
          </a:p>
          <a:p>
            <a:pPr lvl="1"/>
            <a:r>
              <a:rPr lang="en-US" dirty="0"/>
              <a:t>	(</a:t>
            </a:r>
            <a:r>
              <a:rPr lang="el-GR" dirty="0"/>
              <a:t>σ </a:t>
            </a:r>
            <a:r>
              <a:rPr lang="en-US" dirty="0"/>
              <a:t>budget ≥ 100000 ∨ building = 'Painter' (department))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Rename attributes and operate on attributes in </a:t>
            </a:r>
            <a:r>
              <a:rPr lang="el-GR" dirty="0"/>
              <a:t>π</a:t>
            </a:r>
            <a:endParaRPr lang="en-US" dirty="0"/>
          </a:p>
          <a:p>
            <a:pPr lvl="1"/>
            <a:r>
              <a:rPr lang="el-GR" dirty="0"/>
              <a:t>π </a:t>
            </a:r>
            <a:r>
              <a:rPr lang="en-US" dirty="0" err="1"/>
              <a:t>the_course_id←course_id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	</a:t>
            </a:r>
            <a:r>
              <a:rPr lang="en-US" dirty="0" err="1"/>
              <a:t>sec_id</a:t>
            </a:r>
            <a:r>
              <a:rPr lang="en-US" dirty="0"/>
              <a:t>, year, </a:t>
            </a:r>
            <a:r>
              <a:rPr lang="en-US" dirty="0" err="1"/>
              <a:t>something_weird←sec_id+year</a:t>
            </a:r>
            <a:endParaRPr lang="en-US" dirty="0"/>
          </a:p>
          <a:p>
            <a:pPr lvl="1"/>
            <a:r>
              <a:rPr lang="en-US" dirty="0"/>
              <a:t>		(section)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CD9563-24C7-4DA8-3F5A-C0A17DF2DFEF}"/>
              </a:ext>
            </a:extLst>
          </p:cNvPr>
          <p:cNvSpPr txBox="1"/>
          <p:nvPr/>
        </p:nvSpPr>
        <p:spPr>
          <a:xfrm>
            <a:off x="6477000" y="2572870"/>
            <a:ext cx="245413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Select comparators from</a:t>
            </a:r>
            <a:br>
              <a:rPr lang="en-US" sz="1400" dirty="0"/>
            </a:br>
            <a:r>
              <a:rPr lang="en-US" sz="1400" dirty="0"/>
              <a:t>the menu, e.g. ≥.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Single quote matters.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Unlike SQL, strings are</a:t>
            </a:r>
            <a:br>
              <a:rPr lang="en-US" sz="1400" dirty="0"/>
            </a:br>
            <a:r>
              <a:rPr lang="en-US" sz="1400" dirty="0"/>
              <a:t>case sensitive.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Formally, relational algebra</a:t>
            </a:r>
            <a:br>
              <a:rPr lang="en-US" sz="1400" dirty="0"/>
            </a:br>
            <a:r>
              <a:rPr lang="en-US" sz="1400" dirty="0"/>
              <a:t>use subscript but this is</a:t>
            </a:r>
            <a:br>
              <a:rPr lang="en-US" sz="1400" dirty="0"/>
            </a:br>
            <a:r>
              <a:rPr lang="en-US" sz="1400" dirty="0"/>
              <a:t>hard to type.</a:t>
            </a:r>
          </a:p>
        </p:txBody>
      </p:sp>
    </p:spTree>
    <p:extLst>
      <p:ext uri="{BB962C8B-B14F-4D97-AF65-F5344CB8AC3E}">
        <p14:creationId xmlns:p14="http://schemas.microsoft.com/office/powerpoint/2010/main" val="886712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B089A8-E69E-E748-82A1-2AFFA78FF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look at an online tool that you will use.</a:t>
            </a:r>
          </a:p>
          <a:p>
            <a:r>
              <a:rPr lang="en-US" dirty="0" err="1"/>
              <a:t>RelaX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https://dbis-uibk.github.io/relax/calc/local/uibk/local/0</a:t>
            </a:r>
            <a:r>
              <a:rPr lang="en-US" dirty="0"/>
              <a:t>)</a:t>
            </a:r>
          </a:p>
          <a:p>
            <a:r>
              <a:rPr lang="en-US" dirty="0"/>
              <a:t>The calculator:</a:t>
            </a:r>
          </a:p>
          <a:p>
            <a:pPr lvl="1"/>
            <a:r>
              <a:rPr lang="en-US" dirty="0"/>
              <a:t>Has an older version of the data from the recommended textbook.</a:t>
            </a:r>
            <a:br>
              <a:rPr lang="en-US" dirty="0"/>
            </a:br>
            <a:r>
              <a:rPr lang="en-US" sz="1200" dirty="0"/>
              <a:t>(</a:t>
            </a:r>
            <a:r>
              <a:rPr lang="en-US" sz="1200" dirty="0">
                <a:hlinkClick r:id="rId3"/>
              </a:rPr>
              <a:t>https://dbis-uibk.github.io/relax/calc/gist/4f7866c17624ca9dfa85ed2482078be8/relax-silberschatz-english.txt/0</a:t>
            </a:r>
            <a:r>
              <a:rPr lang="en-US" sz="1200" dirty="0"/>
              <a:t>)</a:t>
            </a:r>
          </a:p>
          <a:p>
            <a:pPr lvl="1"/>
            <a:r>
              <a:rPr lang="en-US" dirty="0"/>
              <a:t>You can also upload new data. </a:t>
            </a:r>
          </a:p>
          <a:p>
            <a:r>
              <a:rPr lang="en-US" dirty="0"/>
              <a:t>Some queries:</a:t>
            </a:r>
          </a:p>
          <a:p>
            <a:pPr lvl="1"/>
            <a:r>
              <a:rPr lang="el-GR" dirty="0"/>
              <a:t>σ </a:t>
            </a:r>
            <a:r>
              <a:rPr lang="en-US" dirty="0" err="1"/>
              <a:t>dept_name</a:t>
            </a:r>
            <a:r>
              <a:rPr lang="en-US" dirty="0"/>
              <a:t>='Comp. Sci.' ∨ </a:t>
            </a:r>
            <a:r>
              <a:rPr lang="en-US" dirty="0" err="1"/>
              <a:t>dept_name</a:t>
            </a:r>
            <a:r>
              <a:rPr lang="en-US" dirty="0"/>
              <a:t>='History' (department)</a:t>
            </a:r>
          </a:p>
          <a:p>
            <a:pPr lvl="1"/>
            <a:r>
              <a:rPr lang="el-GR" dirty="0"/>
              <a:t>π </a:t>
            </a:r>
            <a:r>
              <a:rPr lang="en-US" dirty="0"/>
              <a:t>name, </a:t>
            </a:r>
            <a:r>
              <a:rPr lang="en-US" dirty="0" err="1"/>
              <a:t>dept_name</a:t>
            </a:r>
            <a:r>
              <a:rPr lang="en-US" dirty="0"/>
              <a:t> (instructor)</a:t>
            </a:r>
          </a:p>
          <a:p>
            <a:pPr lvl="1"/>
            <a:r>
              <a:rPr lang="el-GR" dirty="0"/>
              <a:t>π </a:t>
            </a:r>
            <a:r>
              <a:rPr lang="en-US" dirty="0"/>
              <a:t>ID, name (</a:t>
            </a:r>
            <a:br>
              <a:rPr lang="en-US" dirty="0"/>
            </a:br>
            <a:r>
              <a:rPr lang="en-US" dirty="0"/>
              <a:t>	</a:t>
            </a:r>
            <a:r>
              <a:rPr lang="el-GR" dirty="0"/>
              <a:t>σ </a:t>
            </a:r>
            <a:r>
              <a:rPr lang="en-US" dirty="0" err="1"/>
              <a:t>dept_name</a:t>
            </a:r>
            <a:r>
              <a:rPr lang="en-US" dirty="0"/>
              <a:t>='Comp. Sci.' (instructor)</a:t>
            </a:r>
            <a:br>
              <a:rPr lang="en-US" dirty="0"/>
            </a:br>
            <a:r>
              <a:rPr lang="en-US" dirty="0"/>
              <a:t>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604302-0AD5-884A-AF98-2B392F92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Dreaded Relax Calculator</a:t>
            </a:r>
          </a:p>
        </p:txBody>
      </p:sp>
    </p:spTree>
    <p:extLst>
      <p:ext uri="{BB962C8B-B14F-4D97-AF65-F5344CB8AC3E}">
        <p14:creationId xmlns:p14="http://schemas.microsoft.com/office/powerpoint/2010/main" val="3763975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Cartesian-Product Operation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799291"/>
            <a:ext cx="5782369" cy="3657600"/>
          </a:xfrm>
        </p:spPr>
        <p:txBody>
          <a:bodyPr/>
          <a:lstStyle/>
          <a:p>
            <a:pPr>
              <a:tabLst>
                <a:tab pos="2362200" algn="ctr"/>
              </a:tabLst>
            </a:pPr>
            <a:r>
              <a:rPr lang="en-US" altLang="en-US" dirty="0"/>
              <a:t>The Cartesian-product operation (denoted by X)  allows us to combine information from any two relations.  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Example: the Cartesian product of the relations </a:t>
            </a:r>
            <a:r>
              <a:rPr lang="en-US" altLang="en-US" i="1" dirty="0"/>
              <a:t>instructor</a:t>
            </a:r>
            <a:r>
              <a:rPr lang="en-US" altLang="en-US" dirty="0"/>
              <a:t> and t</a:t>
            </a:r>
            <a:r>
              <a:rPr lang="en-US" altLang="en-US" i="1" dirty="0"/>
              <a:t>eaches</a:t>
            </a:r>
            <a:r>
              <a:rPr lang="en-US" altLang="en-US" dirty="0"/>
              <a:t> is written  as:</a:t>
            </a:r>
          </a:p>
          <a:p>
            <a:pPr>
              <a:buNone/>
              <a:tabLst>
                <a:tab pos="2362200" algn="ctr"/>
              </a:tabLst>
            </a:pPr>
            <a:r>
              <a:rPr lang="en-US" altLang="en-US" i="1" dirty="0"/>
              <a:t>                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We construct a tuple of the result out of each possible pair of tuples: one from the </a:t>
            </a:r>
            <a:r>
              <a:rPr lang="en-US" altLang="en-US" i="1" dirty="0"/>
              <a:t>instructor</a:t>
            </a:r>
            <a:r>
              <a:rPr lang="en-US" altLang="en-US" dirty="0"/>
              <a:t> relation and one from the </a:t>
            </a:r>
            <a:r>
              <a:rPr lang="en-US" altLang="en-US" i="1" dirty="0"/>
              <a:t>teaches</a:t>
            </a:r>
            <a:r>
              <a:rPr lang="en-US" altLang="en-US" dirty="0"/>
              <a:t> relation (see next slide)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Since the instructor</a:t>
            </a:r>
            <a:r>
              <a:rPr lang="en-US" altLang="en-US" i="1" dirty="0"/>
              <a:t> ID </a:t>
            </a:r>
            <a:r>
              <a:rPr lang="en-US" altLang="en-US" dirty="0"/>
              <a:t>appears in both relations we distinguish between these attribute by attaching to the attribute the name of the relation from which the attribute originally came.</a:t>
            </a:r>
          </a:p>
          <a:p>
            <a:pPr lvl="1">
              <a:tabLst>
                <a:tab pos="2362200" algn="ctr"/>
              </a:tabLst>
            </a:pPr>
            <a:r>
              <a:rPr lang="en-US" altLang="en-US" i="1" dirty="0"/>
              <a:t>instructor.ID</a:t>
            </a:r>
          </a:p>
          <a:p>
            <a:pPr lvl="1">
              <a:tabLst>
                <a:tab pos="2362200" algn="ctr"/>
              </a:tabLst>
            </a:pPr>
            <a:r>
              <a:rPr lang="en-US" altLang="en-US" i="1" dirty="0"/>
              <a:t>teaches.ID</a:t>
            </a:r>
          </a:p>
          <a:p>
            <a:pPr lvl="1">
              <a:tabLst>
                <a:tab pos="2362200" algn="ctr"/>
              </a:tabLst>
            </a:pPr>
            <a:endParaRPr lang="en-US" altLang="en-US" dirty="0"/>
          </a:p>
          <a:p>
            <a:pPr>
              <a:buNone/>
              <a:tabLst>
                <a:tab pos="2362200" algn="ctr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ECC301-9D4D-0C41-9E29-20E0D98544D3}"/>
              </a:ext>
            </a:extLst>
          </p:cNvPr>
          <p:cNvSpPr txBox="1"/>
          <p:nvPr/>
        </p:nvSpPr>
        <p:spPr>
          <a:xfrm>
            <a:off x="457200" y="4248150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 x R -&gt; R         f(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x,y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)-&gt;z</a:t>
            </a:r>
          </a:p>
        </p:txBody>
      </p:sp>
    </p:spTree>
    <p:extLst>
      <p:ext uri="{BB962C8B-B14F-4D97-AF65-F5344CB8AC3E}">
        <p14:creationId xmlns:p14="http://schemas.microsoft.com/office/powerpoint/2010/main" val="24142751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Composition of Relational Operations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931527"/>
            <a:ext cx="5669090" cy="2790082"/>
          </a:xfrm>
        </p:spPr>
        <p:txBody>
          <a:bodyPr/>
          <a:lstStyle/>
          <a:p>
            <a:r>
              <a:rPr lang="en-US" altLang="en-US" dirty="0"/>
              <a:t>The result of a relational-algebra operation is relation  and therefore of relational-algebra operations can be composed together into a </a:t>
            </a:r>
            <a:r>
              <a:rPr lang="en-US" altLang="en-US" b="1" dirty="0"/>
              <a:t>relational-algebra expression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Consider  the query -- Find the names of all instructors in the Physics department.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  </a:t>
            </a:r>
            <a:r>
              <a:rPr lang="en-US" altLang="en-US" i="1" baseline="-25000" dirty="0">
                <a:sym typeface="Symbol" panose="05050102010706020507" pitchFamily="18" charset="2"/>
              </a:rPr>
              <a:t>name</a:t>
            </a:r>
            <a:r>
              <a:rPr lang="en-US" altLang="en-US" dirty="0"/>
              <a:t>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Instead of giving the name of a relation as the argument of the projection operation, we give an expression that evaluates to a relation.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174418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</a:t>
            </a:r>
            <a:r>
              <a:rPr lang="en-US" altLang="en-US" i="1" dirty="0"/>
              <a:t>  instructor</a:t>
            </a:r>
            <a:r>
              <a:rPr lang="en-US" altLang="en-US" dirty="0"/>
              <a:t>  </a:t>
            </a:r>
            <a:r>
              <a:rPr lang="en-US" altLang="en-US" sz="1800" dirty="0"/>
              <a:t>X</a:t>
            </a:r>
            <a:r>
              <a:rPr lang="en-US" altLang="en-US" dirty="0"/>
              <a:t>  </a:t>
            </a:r>
            <a:r>
              <a:rPr lang="en-US" altLang="en-US" i="1" dirty="0"/>
              <a:t>teaches  table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035" y="761176"/>
            <a:ext cx="3349515" cy="39473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109E3-A331-4D2D-B9C3-C51D0A9D78DB}"/>
              </a:ext>
            </a:extLst>
          </p:cNvPr>
          <p:cNvSpPr txBox="1"/>
          <p:nvPr/>
        </p:nvSpPr>
        <p:spPr>
          <a:xfrm>
            <a:off x="152400" y="1123950"/>
            <a:ext cx="5181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This only sort of makes sense. The result is: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Every possible combination of the form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(instructor, teaches)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Even if the instructor is NOT the instructor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 the teaches row.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Examining in SQL makes a little clearer.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will see in later in this lecture.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Confusingly, in SQL cartesian Product is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JOIN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but there is also a relational JOIN operator.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17331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6C1C817-2E10-2B42-882C-2C73F3646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809750"/>
            <a:ext cx="8839200" cy="2819400"/>
          </a:xfrm>
        </p:spPr>
        <p:txBody>
          <a:bodyPr/>
          <a:lstStyle/>
          <a:p>
            <a:r>
              <a:rPr lang="en-US" sz="1600" dirty="0"/>
              <a:t>Assume we have two tables</a:t>
            </a:r>
          </a:p>
          <a:p>
            <a:pPr lvl="1"/>
            <a:r>
              <a:rPr lang="en-US" sz="1400" dirty="0"/>
              <a:t>S has two columns, 5 rows.</a:t>
            </a:r>
          </a:p>
          <a:p>
            <a:pPr lvl="1"/>
            <a:r>
              <a:rPr lang="en-US" sz="1400" dirty="0"/>
              <a:t>T has two columns, 4 rows.</a:t>
            </a:r>
          </a:p>
          <a:p>
            <a:r>
              <a:rPr lang="en-US" sz="1600" dirty="0"/>
              <a:t>S x T has</a:t>
            </a:r>
          </a:p>
          <a:p>
            <a:pPr lvl="1"/>
            <a:r>
              <a:rPr lang="en-US" sz="1400" dirty="0"/>
              <a:t>4 columns.</a:t>
            </a:r>
          </a:p>
          <a:p>
            <a:pPr lvl="1"/>
            <a:r>
              <a:rPr lang="en-US" sz="1400" dirty="0"/>
              <a:t>20 rows.</a:t>
            </a:r>
          </a:p>
          <a:p>
            <a:r>
              <a:rPr lang="en-US" sz="1600" dirty="0"/>
              <a:t>Cartesian product does not come up a lot in applications.</a:t>
            </a:r>
          </a:p>
          <a:p>
            <a:r>
              <a:rPr lang="en-US" sz="1600" dirty="0"/>
              <a:t>There are cases in optimization and other scenarios in which:</a:t>
            </a:r>
          </a:p>
          <a:p>
            <a:pPr lvl="1"/>
            <a:r>
              <a:rPr lang="en-US" sz="1400" dirty="0"/>
              <a:t>You want to generate all possible combinations.</a:t>
            </a:r>
          </a:p>
          <a:p>
            <a:pPr lvl="1"/>
            <a:r>
              <a:rPr lang="en-US" sz="1400" dirty="0"/>
              <a:t>Score, rate, rank etc. to determine best choices.</a:t>
            </a:r>
          </a:p>
          <a:p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6E103B-9592-8A4C-AF7E-2678BD90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Simpler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0814D6-8E4E-D144-BFF7-EF1F6496F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001" y="47411"/>
            <a:ext cx="1442221" cy="3149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4AFEE0-EC20-D141-B47B-9534F9A9B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222" y="30215"/>
            <a:ext cx="1371600" cy="3137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722317-3F78-1140-B653-2765C2867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070" y="0"/>
            <a:ext cx="1273990" cy="44289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A4A539-F934-604B-B517-C85C5866C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3308" y="0"/>
            <a:ext cx="1273991" cy="442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453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011"/>
            <a:ext cx="5723954" cy="3498389"/>
          </a:xfrm>
        </p:spPr>
        <p:txBody>
          <a:bodyPr/>
          <a:lstStyle/>
          <a:p>
            <a:pPr>
              <a:tabLst>
                <a:tab pos="2362200" algn="ctr"/>
              </a:tabLst>
            </a:pPr>
            <a:r>
              <a:rPr lang="en-US" altLang="en-US" dirty="0"/>
              <a:t>The Cartesian-Product </a:t>
            </a:r>
          </a:p>
          <a:p>
            <a:pPr>
              <a:buNone/>
              <a:tabLst>
                <a:tab pos="2362200" algn="ctr"/>
              </a:tabLst>
            </a:pPr>
            <a:r>
              <a:rPr lang="en-US" altLang="en-US" i="1" dirty="0"/>
              <a:t>                    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  <a:endParaRPr lang="en-US" altLang="en-US" dirty="0"/>
          </a:p>
          <a:p>
            <a:pPr>
              <a:buNone/>
              <a:tabLst>
                <a:tab pos="2362200" algn="ctr"/>
              </a:tabLst>
            </a:pPr>
            <a:r>
              <a:rPr lang="en-US" altLang="en-US" dirty="0"/>
              <a:t>      associates every  tuple of  instructor with every tuple of teaches.</a:t>
            </a:r>
          </a:p>
          <a:p>
            <a:pPr lvl="1"/>
            <a:r>
              <a:rPr lang="en-US" altLang="en-US" dirty="0"/>
              <a:t>Most of the resulting rows have information about instructors who did NOT teach a particular course. </a:t>
            </a:r>
          </a:p>
          <a:p>
            <a:r>
              <a:rPr lang="en-US" altLang="en-US" dirty="0"/>
              <a:t>To get only those tuples of  “</a:t>
            </a:r>
            <a:r>
              <a:rPr lang="en-US" altLang="en-US" i="1" dirty="0"/>
              <a:t>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  <a:r>
              <a:rPr lang="en-US" altLang="en-US" dirty="0"/>
              <a:t> “ that pertain to instructors and the courses that they taught, we write:</a:t>
            </a:r>
          </a:p>
          <a:p>
            <a:pPr>
              <a:buNone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          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instructor.id =  teaches.id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  </a:t>
            </a:r>
            <a:r>
              <a:rPr lang="en-US" altLang="ja-JP" dirty="0">
                <a:sym typeface="Symbol" panose="05050102010706020507" pitchFamily="18" charset="2"/>
              </a:rPr>
              <a:t>x</a:t>
            </a:r>
            <a:r>
              <a:rPr lang="en-US" altLang="ja-JP" i="1" dirty="0">
                <a:sym typeface="Symbol" panose="05050102010706020507" pitchFamily="18" charset="2"/>
              </a:rPr>
              <a:t> teaches 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ja-JP" dirty="0">
                <a:sym typeface="Symbol" panose="05050102010706020507" pitchFamily="18" charset="2"/>
              </a:rPr>
              <a:t>We get only those tuples of “</a:t>
            </a:r>
            <a:r>
              <a:rPr lang="en-US" altLang="en-US" i="1" dirty="0"/>
              <a:t>instructor</a:t>
            </a:r>
            <a:r>
              <a:rPr lang="en-US" altLang="en-US" dirty="0"/>
              <a:t>  X  </a:t>
            </a:r>
            <a:r>
              <a:rPr lang="en-US" altLang="en-US" i="1" dirty="0"/>
              <a:t>teaches” </a:t>
            </a:r>
            <a:r>
              <a:rPr lang="en-US" altLang="ja-JP" dirty="0">
                <a:sym typeface="Symbol" panose="05050102010706020507" pitchFamily="18" charset="2"/>
              </a:rPr>
              <a:t>that pertain to instructors and the courses that they taught.</a:t>
            </a:r>
          </a:p>
          <a:p>
            <a:r>
              <a:rPr lang="en-US" altLang="ja-JP" dirty="0">
                <a:sym typeface="Symbol" panose="05050102010706020507" pitchFamily="18" charset="2"/>
              </a:rPr>
              <a:t>The result of this expression, shown in the next slide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CBEEA-D6AB-AA48-9527-B6B7EB43CD64}"/>
              </a:ext>
            </a:extLst>
          </p:cNvPr>
          <p:cNvSpPr txBox="1"/>
          <p:nvPr/>
        </p:nvSpPr>
        <p:spPr>
          <a:xfrm>
            <a:off x="152400" y="4020234"/>
            <a:ext cx="8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fundamental definition: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l-G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σ </a:t>
            </a:r>
            <a:r>
              <a:rPr kumimoji="0" lang="en-US" sz="16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instructor.ID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</a:t>
            </a:r>
            <a:r>
              <a:rPr kumimoji="0" lang="en-US" sz="16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teaches.ID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(instructor ⨯ teaches) = instructor ⨝ teaches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⨝ is the JOIN operations.</a:t>
            </a:r>
          </a:p>
        </p:txBody>
      </p:sp>
    </p:spTree>
    <p:extLst>
      <p:ext uri="{BB962C8B-B14F-4D97-AF65-F5344CB8AC3E}">
        <p14:creationId xmlns:p14="http://schemas.microsoft.com/office/powerpoint/2010/main" val="32789257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0" y="514350"/>
                <a:ext cx="5733098" cy="3617261"/>
              </a:xfrm>
            </p:spPr>
            <p:txBody>
              <a:bodyPr/>
              <a:lstStyle/>
              <a:p>
                <a:pPr>
                  <a:tabLst>
                    <a:tab pos="2362200" algn="ctr"/>
                  </a:tabLst>
                </a:pPr>
                <a:r>
                  <a:rPr lang="en-US" altLang="en-US" sz="1800" dirty="0"/>
                  <a:t>The </a:t>
                </a:r>
                <a:r>
                  <a:rPr lang="en-US" altLang="en-US" sz="1800" b="1" dirty="0"/>
                  <a:t>join </a:t>
                </a:r>
                <a:r>
                  <a:rPr lang="en-US" altLang="en-US" sz="1800" dirty="0"/>
                  <a:t>operation allows us to combine  a select operation and a  </a:t>
                </a:r>
                <a:r>
                  <a:rPr lang="en-US" altLang="en-US" sz="1800" b="1" dirty="0"/>
                  <a:t> </a:t>
                </a:r>
                <a:r>
                  <a:rPr lang="en-US" altLang="en-US" sz="1800" dirty="0"/>
                  <a:t>Cartesian-Product  operation into a single operation.</a:t>
                </a:r>
              </a:p>
              <a:p>
                <a:pPr>
                  <a:tabLst>
                    <a:tab pos="2362200" algn="ctr"/>
                  </a:tabLst>
                </a:pPr>
                <a:r>
                  <a:rPr lang="en-US" altLang="en-US" sz="1800" dirty="0"/>
                  <a:t>Consider relations </a:t>
                </a:r>
                <a:r>
                  <a:rPr lang="en-US" altLang="en-US" sz="1800" i="1" dirty="0"/>
                  <a:t>r </a:t>
                </a:r>
                <a:r>
                  <a:rPr lang="en-US" altLang="en-US" sz="1800" dirty="0"/>
                  <a:t>(</a:t>
                </a:r>
                <a:r>
                  <a:rPr lang="en-US" altLang="en-US" sz="1800" i="1" dirty="0"/>
                  <a:t>R</a:t>
                </a:r>
                <a:r>
                  <a:rPr lang="en-US" altLang="en-US" sz="1800" dirty="0"/>
                  <a:t>) and </a:t>
                </a:r>
                <a:r>
                  <a:rPr lang="en-US" altLang="en-US" sz="1800" i="1" dirty="0"/>
                  <a:t> s </a:t>
                </a:r>
                <a:r>
                  <a:rPr lang="en-US" altLang="en-US" sz="1800" dirty="0"/>
                  <a:t>(</a:t>
                </a:r>
                <a:r>
                  <a:rPr lang="en-US" altLang="en-US" sz="1800" i="1" dirty="0"/>
                  <a:t>S</a:t>
                </a:r>
                <a:r>
                  <a:rPr lang="en-US" altLang="en-US" sz="1800" dirty="0"/>
                  <a:t>)</a:t>
                </a:r>
              </a:p>
              <a:p>
                <a:r>
                  <a:rPr lang="en-US" altLang="en-US" sz="1800" dirty="0"/>
                  <a:t>Let  “theta” be a predicate on attributes in the schema R “union” S. The join operation  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en-US" sz="1800" dirty="0"/>
                  <a:t> s is defined as follows:</a:t>
                </a:r>
              </a:p>
              <a:p>
                <a:pPr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</a:t>
                </a:r>
                <a:r>
                  <a:rPr lang="en-US" altLang="en-US" sz="1800" dirty="0"/>
                  <a:t>     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sz="1800" dirty="0">
                  <a:sym typeface="Symbol" panose="05050102010706020507" pitchFamily="18" charset="2"/>
                </a:endParaRPr>
              </a:p>
              <a:p>
                <a:pPr>
                  <a:buNone/>
                </a:pPr>
                <a:r>
                  <a:rPr lang="en-US" altLang="ja-JP" sz="9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ja-JP" sz="1800" dirty="0">
                    <a:sym typeface="Symbol" panose="05050102010706020507" pitchFamily="18" charset="2"/>
                  </a:rPr>
                  <a:t>Thus</a:t>
                </a:r>
              </a:p>
              <a:p>
                <a:pPr marL="0" indent="0"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           </a:t>
                </a:r>
                <a:r>
                  <a:rPr lang="en-US" altLang="en-US" sz="1800" dirty="0">
                    <a:sym typeface="Symbol" panose="05050102010706020507" pitchFamily="18" charset="2"/>
                  </a:rPr>
                  <a:t> </a:t>
                </a:r>
                <a:r>
                  <a:rPr lang="en-US" altLang="en-US" sz="1800" i="1" baseline="-25000" dirty="0">
                    <a:sym typeface="Symbol" panose="05050102010706020507" pitchFamily="18" charset="2"/>
                  </a:rPr>
                  <a:t>instructor.id =  teaches.id</a:t>
                </a:r>
                <a:r>
                  <a:rPr lang="en-US" altLang="ja-JP" sz="1800" i="1" baseline="-25000" dirty="0">
                    <a:sym typeface="Symbol" panose="05050102010706020507" pitchFamily="18" charset="2"/>
                  </a:rPr>
                  <a:t>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(</a:t>
                </a:r>
                <a:r>
                  <a:rPr lang="en-US" altLang="ja-JP" sz="1800" i="1" dirty="0">
                    <a:sym typeface="Symbol" panose="05050102010706020507" pitchFamily="18" charset="2"/>
                  </a:rPr>
                  <a:t>instructor 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x</a:t>
                </a:r>
                <a:r>
                  <a:rPr lang="en-US" altLang="ja-JP" sz="1800" i="1" dirty="0">
                    <a:sym typeface="Symbol" panose="05050102010706020507" pitchFamily="18" charset="2"/>
                  </a:rPr>
                  <a:t> teaches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))</a:t>
                </a:r>
              </a:p>
              <a:p>
                <a:pPr marL="0" indent="0">
                  <a:buNone/>
                </a:pPr>
                <a:r>
                  <a:rPr lang="en-US" altLang="ja-JP" sz="9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ja-JP" sz="1800" dirty="0">
                    <a:sym typeface="Symbol" panose="05050102010706020507" pitchFamily="18" charset="2"/>
                  </a:rPr>
                  <a:t>Can equivalently be written as </a:t>
                </a:r>
              </a:p>
              <a:p>
                <a:pPr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          instructor</a:t>
                </a:r>
                <a:r>
                  <a:rPr lang="en-US" altLang="en-US" sz="1800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1800" i="1" baseline="-25000" dirty="0"/>
                  <a:t>Instructor.id = teaches.id</a:t>
                </a:r>
                <a:r>
                  <a:rPr lang="en-US" sz="1800" baseline="-25000" dirty="0"/>
                  <a:t> </a:t>
                </a:r>
                <a:r>
                  <a:rPr lang="en-US" sz="1800" i="1" dirty="0"/>
                  <a:t>teaches</a:t>
                </a:r>
                <a:r>
                  <a:rPr lang="en-US" sz="1800" dirty="0"/>
                  <a:t>.</a:t>
                </a:r>
              </a:p>
              <a:p>
                <a:pPr>
                  <a:buNone/>
                </a:pPr>
                <a:endParaRPr lang="en-US" altLang="ja-JP" sz="1800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71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0" y="514350"/>
                <a:ext cx="5733098" cy="3617261"/>
              </a:xfrm>
              <a:blipFill>
                <a:blip r:embed="rId3"/>
                <a:stretch>
                  <a:fillRect l="-887" t="-1053" b="-24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2830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5876B-2A72-DD83-0E16-2436BBFDD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C48869-2E92-4139-EDD4-D3D09DBFA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Watch Professor Ferguson Do Examples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1E2529-A270-0537-9C57-5FC663C6E5FB}"/>
              </a:ext>
            </a:extLst>
          </p:cNvPr>
          <p:cNvSpPr txBox="1"/>
          <p:nvPr/>
        </p:nvSpPr>
        <p:spPr>
          <a:xfrm>
            <a:off x="248769" y="590550"/>
            <a:ext cx="859043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More fun with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RelaX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Validate the definition with an example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l-G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σ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instructor.dept_name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department.dept_name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(instructor ⨯ department)</a:t>
            </a:r>
            <a:endParaRPr lang="en-US" sz="1400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 ⨝ department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 ⨝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instructor.dept_name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department.dept_name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department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Note: You sometimes have to fully qualify attribute names.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Let’s pull it all together … …</a:t>
            </a:r>
          </a:p>
          <a:p>
            <a:pPr lvl="1"/>
            <a:r>
              <a:rPr lang="el-GR" sz="1400" dirty="0">
                <a:solidFill>
                  <a:prstClr val="black"/>
                </a:solidFill>
              </a:rPr>
              <a:t>σ </a:t>
            </a:r>
            <a:r>
              <a:rPr lang="en-US" sz="1400" dirty="0" err="1">
                <a:solidFill>
                  <a:prstClr val="black"/>
                </a:solidFill>
              </a:rPr>
              <a:t>instructor_department</a:t>
            </a:r>
            <a:r>
              <a:rPr lang="en-US" sz="1400" dirty="0">
                <a:solidFill>
                  <a:prstClr val="black"/>
                </a:solidFill>
              </a:rPr>
              <a:t>='Comp. Sci.' </a:t>
            </a:r>
          </a:p>
          <a:p>
            <a:pPr lvl="1"/>
            <a:r>
              <a:rPr lang="en-US" sz="1400" dirty="0">
                <a:solidFill>
                  <a:prstClr val="black"/>
                </a:solidFill>
              </a:rPr>
              <a:t>(</a:t>
            </a:r>
          </a:p>
          <a:p>
            <a:pPr lvl="1"/>
            <a:r>
              <a:rPr lang="en-US" sz="1400" dirty="0">
                <a:solidFill>
                  <a:prstClr val="black"/>
                </a:solidFill>
              </a:rPr>
              <a:t>	</a:t>
            </a:r>
            <a:r>
              <a:rPr lang="el-GR" sz="1400" dirty="0">
                <a:solidFill>
                  <a:prstClr val="black"/>
                </a:solidFill>
              </a:rPr>
              <a:t>π</a:t>
            </a:r>
          </a:p>
          <a:p>
            <a:pPr lvl="1"/>
            <a:r>
              <a:rPr lang="el-GR" sz="1400" dirty="0">
                <a:solidFill>
                  <a:prstClr val="black"/>
                </a:solidFill>
              </a:rPr>
              <a:t>		</a:t>
            </a:r>
            <a:r>
              <a:rPr lang="en-US" sz="1400" dirty="0" err="1">
                <a:solidFill>
                  <a:prstClr val="black"/>
                </a:solidFill>
              </a:rPr>
              <a:t>instructor_id←instructor.ID</a:t>
            </a:r>
            <a:r>
              <a:rPr lang="en-US" sz="1400" dirty="0">
                <a:solidFill>
                  <a:prstClr val="black"/>
                </a:solidFill>
              </a:rPr>
              <a:t>, </a:t>
            </a:r>
            <a:r>
              <a:rPr lang="en-US" sz="1400" dirty="0" err="1">
                <a:solidFill>
                  <a:prstClr val="black"/>
                </a:solidFill>
              </a:rPr>
              <a:t>instructor_name←instructor.name</a:t>
            </a:r>
            <a:r>
              <a:rPr lang="en-US" sz="1400" dirty="0">
                <a:solidFill>
                  <a:prstClr val="black"/>
                </a:solidFill>
              </a:rPr>
              <a:t>,</a:t>
            </a:r>
          </a:p>
          <a:p>
            <a:pPr lvl="1"/>
            <a:r>
              <a:rPr lang="en-US" sz="1400" dirty="0">
                <a:solidFill>
                  <a:prstClr val="black"/>
                </a:solidFill>
              </a:rPr>
              <a:t>			</a:t>
            </a:r>
            <a:r>
              <a:rPr lang="en-US" sz="1400" dirty="0" err="1">
                <a:solidFill>
                  <a:prstClr val="black"/>
                </a:solidFill>
              </a:rPr>
              <a:t>instructor_department←instructor.dept_name</a:t>
            </a:r>
            <a:r>
              <a:rPr lang="en-US" sz="1400" dirty="0">
                <a:solidFill>
                  <a:prstClr val="black"/>
                </a:solidFill>
              </a:rPr>
              <a:t>, </a:t>
            </a:r>
            <a:r>
              <a:rPr lang="en-US" sz="1400" dirty="0" err="1">
                <a:solidFill>
                  <a:prstClr val="black"/>
                </a:solidFill>
              </a:rPr>
              <a:t>s_id</a:t>
            </a:r>
            <a:endParaRPr lang="en-US" sz="1400" dirty="0">
              <a:solidFill>
                <a:prstClr val="black"/>
              </a:solidFill>
            </a:endParaRPr>
          </a:p>
          <a:p>
            <a:pPr lvl="1"/>
            <a:r>
              <a:rPr lang="en-US" sz="1400" dirty="0">
                <a:solidFill>
                  <a:prstClr val="black"/>
                </a:solidFill>
              </a:rPr>
              <a:t>		(instructor ⨝ </a:t>
            </a:r>
            <a:r>
              <a:rPr lang="en-US" sz="1400" dirty="0" err="1">
                <a:solidFill>
                  <a:prstClr val="black"/>
                </a:solidFill>
              </a:rPr>
              <a:t>instructor.ID</a:t>
            </a:r>
            <a:r>
              <a:rPr lang="en-US" sz="1400" dirty="0">
                <a:solidFill>
                  <a:prstClr val="black"/>
                </a:solidFill>
              </a:rPr>
              <a:t>=</a:t>
            </a:r>
            <a:r>
              <a:rPr lang="en-US" sz="1400" dirty="0" err="1">
                <a:solidFill>
                  <a:prstClr val="black"/>
                </a:solidFill>
              </a:rPr>
              <a:t>i_id</a:t>
            </a:r>
            <a:r>
              <a:rPr lang="en-US" sz="1400" dirty="0">
                <a:solidFill>
                  <a:prstClr val="black"/>
                </a:solidFill>
              </a:rPr>
              <a:t> advisor)</a:t>
            </a:r>
          </a:p>
          <a:p>
            <a:pPr lvl="1"/>
            <a:r>
              <a:rPr lang="en-US" sz="1400" dirty="0">
                <a:solidFill>
                  <a:prstClr val="black"/>
                </a:solidFill>
              </a:rPr>
              <a:t>	⨝ </a:t>
            </a:r>
            <a:r>
              <a:rPr lang="en-US" sz="1400" dirty="0" err="1">
                <a:solidFill>
                  <a:prstClr val="black"/>
                </a:solidFill>
              </a:rPr>
              <a:t>student_id</a:t>
            </a:r>
            <a:r>
              <a:rPr lang="en-US" sz="1400" dirty="0">
                <a:solidFill>
                  <a:prstClr val="black"/>
                </a:solidFill>
              </a:rPr>
              <a:t>=</a:t>
            </a:r>
            <a:r>
              <a:rPr lang="en-US" sz="1400" dirty="0" err="1">
                <a:solidFill>
                  <a:prstClr val="black"/>
                </a:solidFill>
              </a:rPr>
              <a:t>s_id</a:t>
            </a:r>
            <a:endParaRPr lang="en-US" sz="1400" dirty="0">
              <a:solidFill>
                <a:prstClr val="black"/>
              </a:solidFill>
            </a:endParaRPr>
          </a:p>
          <a:p>
            <a:pPr lvl="1"/>
            <a:r>
              <a:rPr lang="en-US" sz="1400" dirty="0">
                <a:solidFill>
                  <a:prstClr val="black"/>
                </a:solidFill>
              </a:rPr>
              <a:t>		(</a:t>
            </a:r>
            <a:r>
              <a:rPr lang="el-GR" sz="1400" dirty="0">
                <a:solidFill>
                  <a:prstClr val="black"/>
                </a:solidFill>
              </a:rPr>
              <a:t>π</a:t>
            </a:r>
          </a:p>
          <a:p>
            <a:pPr lvl="1"/>
            <a:r>
              <a:rPr lang="el-GR" sz="1400" dirty="0">
                <a:solidFill>
                  <a:prstClr val="black"/>
                </a:solidFill>
              </a:rPr>
              <a:t>			</a:t>
            </a:r>
            <a:r>
              <a:rPr lang="en-US" sz="1400" dirty="0" err="1">
                <a:solidFill>
                  <a:prstClr val="black"/>
                </a:solidFill>
              </a:rPr>
              <a:t>student_id←student.ID</a:t>
            </a:r>
            <a:r>
              <a:rPr lang="en-US" sz="1400" dirty="0">
                <a:solidFill>
                  <a:prstClr val="black"/>
                </a:solidFill>
              </a:rPr>
              <a:t>, </a:t>
            </a:r>
            <a:r>
              <a:rPr lang="en-US" sz="1400" dirty="0" err="1">
                <a:solidFill>
                  <a:prstClr val="black"/>
                </a:solidFill>
              </a:rPr>
              <a:t>student_name←student.name</a:t>
            </a:r>
            <a:r>
              <a:rPr lang="en-US" sz="1400" dirty="0">
                <a:solidFill>
                  <a:prstClr val="black"/>
                </a:solidFill>
              </a:rPr>
              <a:t>,</a:t>
            </a:r>
          </a:p>
          <a:p>
            <a:pPr lvl="1"/>
            <a:r>
              <a:rPr lang="en-US" sz="1400" dirty="0">
                <a:solidFill>
                  <a:prstClr val="black"/>
                </a:solidFill>
              </a:rPr>
              <a:t>			</a:t>
            </a:r>
            <a:r>
              <a:rPr lang="en-US" sz="1400" dirty="0" err="1">
                <a:solidFill>
                  <a:prstClr val="black"/>
                </a:solidFill>
              </a:rPr>
              <a:t>student_department←student.dept_name</a:t>
            </a:r>
            <a:r>
              <a:rPr lang="en-US" sz="1400" dirty="0">
                <a:solidFill>
                  <a:prstClr val="black"/>
                </a:solidFill>
              </a:rPr>
              <a:t> (student))</a:t>
            </a:r>
            <a:br>
              <a:rPr lang="en-US" sz="1400" dirty="0">
                <a:solidFill>
                  <a:prstClr val="black"/>
                </a:solidFill>
              </a:rPr>
            </a:br>
            <a:r>
              <a:rPr lang="en-US" sz="1400" dirty="0">
                <a:solidFill>
                  <a:prstClr val="black"/>
                </a:solidFill>
              </a:rPr>
              <a:t>	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5BA30A-0DEF-B8A8-3EA9-DD40637ADAAB}"/>
              </a:ext>
            </a:extLst>
          </p:cNvPr>
          <p:cNvSpPr txBox="1"/>
          <p:nvPr/>
        </p:nvSpPr>
        <p:spPr>
          <a:xfrm>
            <a:off x="6324600" y="1771531"/>
            <a:ext cx="271965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Show them how to break</a:t>
            </a:r>
            <a:br>
              <a:rPr lang="en-US" sz="1400" dirty="0"/>
            </a:br>
            <a:r>
              <a:rPr lang="en-US" sz="1400" dirty="0"/>
              <a:t>this down Barney Style.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Show them approaches</a:t>
            </a:r>
            <a:br>
              <a:rPr lang="en-US" sz="1400" dirty="0"/>
            </a:br>
            <a:r>
              <a:rPr lang="en-US" sz="1400" dirty="0"/>
              <a:t>to testing and verifying.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Being able to verify is CRITICAL</a:t>
            </a:r>
            <a:br>
              <a:rPr lang="en-US" sz="1400" dirty="0"/>
            </a:br>
            <a:r>
              <a:rPr lang="en-US" sz="1400" dirty="0"/>
              <a:t>if you use generative AI.</a:t>
            </a:r>
          </a:p>
        </p:txBody>
      </p:sp>
    </p:spTree>
    <p:extLst>
      <p:ext uri="{BB962C8B-B14F-4D97-AF65-F5344CB8AC3E}">
        <p14:creationId xmlns:p14="http://schemas.microsoft.com/office/powerpoint/2010/main" val="3275461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550C6-458B-2B9D-389F-D0D5B91BF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8BCC80-D5AD-6BC8-A7EE-79BB31543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66950"/>
            <a:ext cx="8839200" cy="954107"/>
          </a:xfrm>
        </p:spPr>
        <p:txBody>
          <a:bodyPr/>
          <a:lstStyle/>
          <a:p>
            <a:r>
              <a:rPr lang="en-US" dirty="0"/>
              <a:t>Entity Relationship</a:t>
            </a:r>
            <a:br>
              <a:rPr lang="en-US" dirty="0"/>
            </a:br>
            <a:r>
              <a:rPr lang="en-US" dirty="0"/>
              <a:t>Entity Relationship Models</a:t>
            </a:r>
          </a:p>
        </p:txBody>
      </p:sp>
    </p:spTree>
    <p:extLst>
      <p:ext uri="{BB962C8B-B14F-4D97-AF65-F5344CB8AC3E}">
        <p14:creationId xmlns:p14="http://schemas.microsoft.com/office/powerpoint/2010/main" val="41133576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5CBD1-2EEB-F7DD-877D-7B41A5149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1711AF-024D-E031-4681-485B6BAB5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66950"/>
            <a:ext cx="8839200" cy="523220"/>
          </a:xfrm>
        </p:spPr>
        <p:txBody>
          <a:bodyPr/>
          <a:lstStyle/>
          <a:p>
            <a:r>
              <a:rPr lang="en-US" dirty="0"/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23787327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1ACAD-A039-95E8-935A-8FCC9250A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>
            <a:extLst>
              <a:ext uri="{FF2B5EF4-FFF2-40B4-BE49-F238E27FC236}">
                <a16:creationId xmlns:a16="http://schemas.microsoft.com/office/drawing/2014/main" id="{D3CFF95A-A1C7-B51C-C7CF-9F216D343A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SQL Parts</a:t>
            </a:r>
          </a:p>
        </p:txBody>
      </p:sp>
      <p:sp>
        <p:nvSpPr>
          <p:cNvPr id="7170" name="Rectangle 3">
            <a:extLst>
              <a:ext uri="{FF2B5EF4-FFF2-40B4-BE49-F238E27FC236}">
                <a16:creationId xmlns:a16="http://schemas.microsoft.com/office/drawing/2014/main" id="{BA10C850-A4AF-5CE9-6B55-EB190D4EF0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3" y="845950"/>
            <a:ext cx="5688032" cy="3690126"/>
          </a:xfrm>
        </p:spPr>
        <p:txBody>
          <a:bodyPr/>
          <a:lstStyle/>
          <a:p>
            <a:r>
              <a:rPr lang="en-US" altLang="en-US" dirty="0"/>
              <a:t>DML -- provides the ability to query information from the database and to insert tuples into, delete tuples from, and modify tuples in the database.</a:t>
            </a:r>
          </a:p>
          <a:p>
            <a:r>
              <a:rPr lang="en-US" altLang="en-US" dirty="0"/>
              <a:t>integrity – the  DDL includes commands for specifying integrity constraints.</a:t>
            </a:r>
          </a:p>
          <a:p>
            <a:r>
              <a:rPr lang="en-US" altLang="en-US" dirty="0"/>
              <a:t>View definition -- The DDL  includes commands for defining views.</a:t>
            </a:r>
          </a:p>
          <a:p>
            <a:r>
              <a:rPr lang="en-US" altLang="en-US" dirty="0"/>
              <a:t>Transaction control –includes commands for specifying the beginning and ending of transactions.</a:t>
            </a:r>
          </a:p>
          <a:p>
            <a:r>
              <a:rPr lang="en-US" altLang="en-US" dirty="0"/>
              <a:t>Embedded  SQL  and dynamic SQL -- define how SQL statements can be embedded within general-purpose programming languages.</a:t>
            </a:r>
          </a:p>
          <a:p>
            <a:r>
              <a:rPr lang="en-US" altLang="en-US" dirty="0"/>
              <a:t>Authorization – includes commands for specifying access rights to relations and views.</a:t>
            </a:r>
          </a:p>
          <a:p>
            <a:pPr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712502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9FF64-978B-D9BD-5E3A-AA68E53A6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338B2B-912D-75FC-5D3F-3B3029194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core SQL language statements are:</a:t>
            </a:r>
          </a:p>
          <a:p>
            <a:pPr lvl="1"/>
            <a:r>
              <a:rPr lang="en-US" dirty="0"/>
              <a:t>SELECT: Implements both </a:t>
            </a:r>
            <a:r>
              <a:rPr lang="el-GR" dirty="0"/>
              <a:t>σ, π</a:t>
            </a:r>
            <a:endParaRPr lang="en-US" dirty="0"/>
          </a:p>
          <a:p>
            <a:pPr lvl="1"/>
            <a:r>
              <a:rPr lang="en-US" dirty="0"/>
              <a:t>INSERT</a:t>
            </a:r>
          </a:p>
          <a:p>
            <a:pPr lvl="1"/>
            <a:r>
              <a:rPr lang="en-US" dirty="0"/>
              <a:t>UPDATE</a:t>
            </a:r>
          </a:p>
          <a:p>
            <a:pPr lvl="1"/>
            <a:r>
              <a:rPr lang="en-US" dirty="0"/>
              <a:t>DELETE</a:t>
            </a:r>
          </a:p>
          <a:p>
            <a:pPr lvl="1"/>
            <a:r>
              <a:rPr lang="en-US" dirty="0"/>
              <a:t>CREATE TABLE</a:t>
            </a:r>
          </a:p>
          <a:p>
            <a:pPr lvl="1"/>
            <a:r>
              <a:rPr lang="en-US" dirty="0"/>
              <a:t>ALTER TABLE</a:t>
            </a:r>
          </a:p>
          <a:p>
            <a:pPr lvl="1"/>
            <a:r>
              <a:rPr lang="en-US" dirty="0"/>
              <a:t>JOIN, which is an operator within SELECT.</a:t>
            </a:r>
          </a:p>
          <a:p>
            <a:r>
              <a:rPr lang="en-US" dirty="0"/>
              <a:t>Many, if not most, SQL statements:</a:t>
            </a:r>
          </a:p>
          <a:p>
            <a:pPr lvl="1"/>
            <a:r>
              <a:rPr lang="en-US" dirty="0"/>
              <a:t>Implement multiple relational algebra expressions.</a:t>
            </a:r>
          </a:p>
          <a:p>
            <a:pPr lvl="1"/>
            <a:r>
              <a:rPr lang="en-US" dirty="0"/>
              <a:t>Cannot easily (or at all) be represented in relational algebra.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AEC268-0286-F442-6705-61D24399A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Language Statements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DE4AEF-006C-F2B3-7811-0A15D7C3B46E}"/>
              </a:ext>
            </a:extLst>
          </p:cNvPr>
          <p:cNvSpPr/>
          <p:nvPr/>
        </p:nvSpPr>
        <p:spPr>
          <a:xfrm>
            <a:off x="4648200" y="590550"/>
            <a:ext cx="4343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π</a:t>
            </a: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ID, name (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	</a:t>
            </a: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σ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dept_name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='Comp. Sci.'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)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)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SELECT ID, name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FROM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WHERE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	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dept_name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=‘Comp. Sci.’</a:t>
            </a:r>
          </a:p>
        </p:txBody>
      </p:sp>
    </p:spTree>
    <p:extLst>
      <p:ext uri="{BB962C8B-B14F-4D97-AF65-F5344CB8AC3E}">
        <p14:creationId xmlns:p14="http://schemas.microsoft.com/office/powerpoint/2010/main" val="18188957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3F00B-2E10-DB17-9141-BBBE318AE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>
            <a:extLst>
              <a:ext uri="{FF2B5EF4-FFF2-40B4-BE49-F238E27FC236}">
                <a16:creationId xmlns:a16="http://schemas.microsoft.com/office/drawing/2014/main" id="{627AD720-6E75-9426-6449-88152EAFD7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Basic Query Structure </a:t>
            </a:r>
          </a:p>
        </p:txBody>
      </p:sp>
      <p:sp>
        <p:nvSpPr>
          <p:cNvPr id="14338" name="Rectangle 3">
            <a:extLst>
              <a:ext uri="{FF2B5EF4-FFF2-40B4-BE49-F238E27FC236}">
                <a16:creationId xmlns:a16="http://schemas.microsoft.com/office/drawing/2014/main" id="{4265B91A-00FD-E038-ABAD-BD6141794D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350358" cy="347108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A typical SQL query has the form: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r</a:t>
            </a:r>
            <a:r>
              <a:rPr lang="en-US" altLang="en-US" i="1" baseline="-25000" dirty="0"/>
              <a:t>m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P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i="1" dirty="0"/>
              <a:t>A</a:t>
            </a:r>
            <a:r>
              <a:rPr lang="en-US" altLang="en-US" i="1" baseline="-25000" dirty="0"/>
              <a:t>i </a:t>
            </a:r>
            <a:r>
              <a:rPr lang="en-US" altLang="en-US" dirty="0"/>
              <a:t>represents an attribute</a:t>
            </a:r>
          </a:p>
          <a:p>
            <a:pPr lvl="1">
              <a:tabLst>
                <a:tab pos="1541860" algn="l"/>
              </a:tabLst>
            </a:pPr>
            <a:r>
              <a:rPr lang="en-US" altLang="en-US" i="1" dirty="0" err="1"/>
              <a:t>R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en-US" altLang="en-US" dirty="0"/>
              <a:t>represents a relation</a:t>
            </a:r>
          </a:p>
          <a:p>
            <a:pPr lvl="1">
              <a:tabLst>
                <a:tab pos="1541860" algn="l"/>
              </a:tabLst>
            </a:pPr>
            <a:r>
              <a:rPr lang="en-US" altLang="en-US" i="1" dirty="0"/>
              <a:t>P</a:t>
            </a:r>
            <a:r>
              <a:rPr lang="en-US" altLang="en-US" dirty="0"/>
              <a:t> is a predicate.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The result of an SQL query is a relation.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35C52B-5569-D275-96BF-7DF3AE05B4A4}"/>
              </a:ext>
            </a:extLst>
          </p:cNvPr>
          <p:cNvSpPr txBox="1"/>
          <p:nvPr/>
        </p:nvSpPr>
        <p:spPr>
          <a:xfrm>
            <a:off x="381001" y="3257550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SELECT ... FROM ... WHERE ... Combines two relational operators,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sym typeface="Symbol" panose="05050102010706020507" pitchFamily="18" charset="2"/>
              </a:rPr>
              <a:t>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sym typeface="Symbol" panose="05050102010706020507" pitchFamily="18" charset="2"/>
              </a:rPr>
              <a:t>  and .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sym typeface="Symbol" panose="05050102010706020507" pitchFamily="18" charset="2"/>
              </a:rPr>
              <a:t>Actually, it also combines other operators, e.g. 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D48C45-597D-7E16-1525-5D33BBE1B0A9}"/>
              </a:ext>
            </a:extLst>
          </p:cNvPr>
          <p:cNvSpPr txBox="1"/>
          <p:nvPr/>
        </p:nvSpPr>
        <p:spPr>
          <a:xfrm>
            <a:off x="5312250" y="1047750"/>
            <a:ext cx="30697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Multiple tables and cause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confusion and errors because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you are doing a cross=product.</a:t>
            </a:r>
          </a:p>
          <a:p>
            <a:r>
              <a:rPr lang="en-US" dirty="0">
                <a:solidFill>
                  <a:srgbClr val="FF0000"/>
                </a:solidFill>
              </a:rPr>
              <a:t>Be careful</a:t>
            </a:r>
          </a:p>
        </p:txBody>
      </p:sp>
    </p:spTree>
    <p:extLst>
      <p:ext uri="{BB962C8B-B14F-4D97-AF65-F5344CB8AC3E}">
        <p14:creationId xmlns:p14="http://schemas.microsoft.com/office/powerpoint/2010/main" val="13390778"/>
      </p:ext>
    </p:ext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718D1-04E6-98E3-C61B-731C486A8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>
            <a:extLst>
              <a:ext uri="{FF2B5EF4-FFF2-40B4-BE49-F238E27FC236}">
                <a16:creationId xmlns:a16="http://schemas.microsoft.com/office/drawing/2014/main" id="{DE374DAC-0CAD-AD70-E018-F6BBDE7A82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</a:t>
            </a:r>
          </a:p>
        </p:txBody>
      </p:sp>
      <p:sp>
        <p:nvSpPr>
          <p:cNvPr id="15362" name="Rectangle 3">
            <a:extLst>
              <a:ext uri="{FF2B5EF4-FFF2-40B4-BE49-F238E27FC236}">
                <a16:creationId xmlns:a16="http://schemas.microsoft.com/office/drawing/2014/main" id="{545DDD79-FC31-2641-BB2E-93C338E7E8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95811" cy="3394662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</a:t>
            </a:r>
            <a:r>
              <a:rPr lang="en-US" altLang="en-US" dirty="0"/>
              <a:t> clause lists the attributes desired in the result of a query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corresponds to the projection operation of the relational algebra</a:t>
            </a:r>
          </a:p>
          <a:p>
            <a:pPr>
              <a:lnSpc>
                <a:spcPct val="110000"/>
              </a:lnSpc>
              <a:tabLst>
                <a:tab pos="1541860" algn="l"/>
              </a:tabLst>
            </a:pPr>
            <a:r>
              <a:rPr lang="en-US" altLang="en-US" dirty="0"/>
              <a:t>Example: find the names of all instructors: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select </a:t>
            </a:r>
            <a:r>
              <a:rPr lang="en-US" altLang="en-US" i="1" dirty="0"/>
              <a:t>name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NOTE:  SQL names are case insensitive (i.e., you may use upper- or lower-case letters.)  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E.g., 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Some people use upper case wherever we use bold font.</a:t>
            </a:r>
          </a:p>
        </p:txBody>
      </p:sp>
    </p:spTree>
    <p:extLst>
      <p:ext uri="{BB962C8B-B14F-4D97-AF65-F5344CB8AC3E}">
        <p14:creationId xmlns:p14="http://schemas.microsoft.com/office/powerpoint/2010/main" val="89740242"/>
      </p:ext>
    </p:extLst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0EC92-B3B0-DBD3-FEBC-B7A40ED5C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>
            <a:extLst>
              <a:ext uri="{FF2B5EF4-FFF2-40B4-BE49-F238E27FC236}">
                <a16:creationId xmlns:a16="http://schemas.microsoft.com/office/drawing/2014/main" id="{E7F85A73-9063-5891-DD5A-6AEE2C8294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0EC13296-024B-A5E2-18C7-50B7C40636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2" y="829866"/>
            <a:ext cx="5689153" cy="36576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SQL allows duplicates in relations as well as in query results.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To force the elimination of duplicates, insert the keyword </a:t>
            </a:r>
            <a:r>
              <a:rPr lang="en-US" altLang="en-US" b="1" dirty="0">
                <a:solidFill>
                  <a:srgbClr val="002060"/>
                </a:solidFill>
              </a:rPr>
              <a:t>distinct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after select</a:t>
            </a:r>
            <a:r>
              <a:rPr lang="en-US" altLang="en-US" b="1" dirty="0"/>
              <a:t>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department names of all instructors, and remove duplicates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distinct </a:t>
            </a:r>
            <a:r>
              <a:rPr lang="en-US" altLang="en-US" i="1" dirty="0"/>
              <a:t>dept_name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The keyword </a:t>
            </a:r>
            <a:r>
              <a:rPr lang="en-US" altLang="en-US" b="1" dirty="0"/>
              <a:t>all </a:t>
            </a:r>
            <a:r>
              <a:rPr lang="en-US" altLang="en-US" dirty="0"/>
              <a:t>specifies that duplicates should not be removed.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all</a:t>
            </a:r>
            <a:r>
              <a:rPr lang="en-US" altLang="en-US" dirty="0"/>
              <a:t> </a:t>
            </a:r>
            <a:r>
              <a:rPr lang="en-US" altLang="en-US" i="1" dirty="0"/>
              <a:t>dept_name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426858853"/>
      </p:ext>
    </p:extLst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C2AFB-B2FA-CDB0-13C2-CA57D1F71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>
            <a:extLst>
              <a:ext uri="{FF2B5EF4-FFF2-40B4-BE49-F238E27FC236}">
                <a16:creationId xmlns:a16="http://schemas.microsoft.com/office/drawing/2014/main" id="{ED3166E3-B944-4BE4-F977-D110A7709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7410" name="Rectangle 3">
            <a:extLst>
              <a:ext uri="{FF2B5EF4-FFF2-40B4-BE49-F238E27FC236}">
                <a16:creationId xmlns:a16="http://schemas.microsoft.com/office/drawing/2014/main" id="{DA5C0372-84A4-D24D-6083-99253AB3BC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42545" cy="3751278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An asterisk in the select clause denotes “all attributes”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An attribute can be a literal  with  no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 </a:t>
            </a:r>
            <a:r>
              <a:rPr lang="en-US" altLang="ja-JP" dirty="0"/>
              <a:t>'</a:t>
            </a:r>
            <a:r>
              <a:rPr lang="en-US" altLang="en-US" dirty="0"/>
              <a:t>437</a:t>
            </a:r>
            <a:r>
              <a:rPr lang="en-US" altLang="ja-JP" dirty="0"/>
              <a:t>'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Results is a table with one column and a single row with value “437”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Can give the column a name using: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dirty="0"/>
              <a:t>                    </a:t>
            </a:r>
            <a:r>
              <a:rPr lang="en-US" altLang="en-US" b="1" dirty="0"/>
              <a:t>select </a:t>
            </a:r>
            <a:r>
              <a:rPr lang="en-US" altLang="en-US" dirty="0"/>
              <a:t>'437' </a:t>
            </a:r>
            <a:r>
              <a:rPr lang="en-US" altLang="en-US" b="1" dirty="0"/>
              <a:t>as </a:t>
            </a:r>
            <a:r>
              <a:rPr lang="en-US" altLang="en-US" i="1" dirty="0"/>
              <a:t>FOO</a:t>
            </a:r>
            <a:r>
              <a:rPr lang="en-US" altLang="en-US" dirty="0"/>
              <a:t>	</a:t>
            </a:r>
            <a:endParaRPr lang="en-US" altLang="en-US" i="1" dirty="0"/>
          </a:p>
          <a:p>
            <a:pPr>
              <a:tabLst>
                <a:tab pos="1541860" algn="l"/>
              </a:tabLst>
            </a:pPr>
            <a:r>
              <a:rPr lang="en-US" altLang="en-US" dirty="0"/>
              <a:t>An attribute can be a literal with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 </a:t>
            </a:r>
            <a:r>
              <a:rPr lang="en-US" altLang="en-US" dirty="0"/>
              <a:t>'A'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Result is a table with one column and </a:t>
            </a:r>
            <a:r>
              <a:rPr lang="en-US" altLang="en-US" i="1" dirty="0"/>
              <a:t>N</a:t>
            </a:r>
            <a:r>
              <a:rPr lang="en-US" altLang="en-US" dirty="0"/>
              <a:t> rows (number of tuples in the </a:t>
            </a:r>
            <a:r>
              <a:rPr lang="en-US" altLang="en-US" i="1" dirty="0"/>
              <a:t>instructors</a:t>
            </a:r>
            <a:r>
              <a:rPr lang="en-US" altLang="en-US" dirty="0"/>
              <a:t> table), each row with value “A”</a:t>
            </a:r>
          </a:p>
        </p:txBody>
      </p:sp>
    </p:spTree>
    <p:extLst>
      <p:ext uri="{BB962C8B-B14F-4D97-AF65-F5344CB8AC3E}">
        <p14:creationId xmlns:p14="http://schemas.microsoft.com/office/powerpoint/2010/main" val="1958733646"/>
      </p:ext>
    </p:extLst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26D8E-11D7-DCF9-6A06-A75AADEA1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>
            <a:extLst>
              <a:ext uri="{FF2B5EF4-FFF2-40B4-BE49-F238E27FC236}">
                <a16:creationId xmlns:a16="http://schemas.microsoft.com/office/drawing/2014/main" id="{1261268C-3BB8-1751-632E-0BEB18C98C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19263" y="151274"/>
            <a:ext cx="6057900" cy="457200"/>
          </a:xfrm>
        </p:spPr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8434" name="Rectangle 3">
            <a:extLst>
              <a:ext uri="{FF2B5EF4-FFF2-40B4-BE49-F238E27FC236}">
                <a16:creationId xmlns:a16="http://schemas.microsoft.com/office/drawing/2014/main" id="{4A94986A-C414-4078-2343-E5A5F4D042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89152" cy="3385518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select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clause can contain arithmetic expressions involving the operation, +, –,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r>
              <a:rPr lang="en-US" altLang="en-US" dirty="0"/>
              <a:t>, and /, and operating on constants or attributes of tuples.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The query: 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b="1" dirty="0"/>
              <a:t>	                  select</a:t>
            </a:r>
            <a:r>
              <a:rPr lang="en-US" altLang="en-US" dirty="0"/>
              <a:t> </a:t>
            </a:r>
            <a:r>
              <a:rPr lang="en-US" altLang="en-US" i="1" dirty="0"/>
              <a:t>ID, name, salary/12</a:t>
            </a:r>
            <a:br>
              <a:rPr lang="en-US" altLang="en-US" dirty="0"/>
            </a:br>
            <a:r>
              <a:rPr lang="en-US" altLang="en-US" dirty="0"/>
              <a:t>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i="1" dirty="0"/>
              <a:t>	</a:t>
            </a:r>
            <a:r>
              <a:rPr lang="en-US" altLang="en-US" dirty="0"/>
              <a:t>would return a relation that is the same as the </a:t>
            </a:r>
            <a:r>
              <a:rPr lang="en-US" altLang="en-US" i="1" dirty="0"/>
              <a:t>instructor </a:t>
            </a:r>
            <a:r>
              <a:rPr lang="en-US" altLang="en-US" dirty="0"/>
              <a:t>relation, except that the value of the attribute </a:t>
            </a:r>
            <a:r>
              <a:rPr lang="en-US" altLang="en-US" i="1" dirty="0"/>
              <a:t>salary </a:t>
            </a:r>
            <a:r>
              <a:rPr lang="en-US" altLang="en-US" dirty="0"/>
              <a:t>is divided by 12.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Can rename “s</a:t>
            </a:r>
            <a:r>
              <a:rPr lang="en-US" altLang="en-US" i="1" dirty="0"/>
              <a:t>alary/12” </a:t>
            </a:r>
            <a:r>
              <a:rPr lang="en-US" altLang="en-US" dirty="0"/>
              <a:t>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i="1" dirty="0"/>
              <a:t>	        </a:t>
            </a:r>
            <a:r>
              <a:rPr lang="en-US" altLang="en-US" b="1" dirty="0"/>
              <a:t>select </a:t>
            </a:r>
            <a:r>
              <a:rPr lang="en-US" altLang="en-US" i="1" dirty="0"/>
              <a:t>ID, name, salary/12  </a:t>
            </a:r>
            <a:r>
              <a:rPr lang="en-US" altLang="en-US" b="1" dirty="0"/>
              <a:t>as </a:t>
            </a:r>
            <a:r>
              <a:rPr lang="en-US" altLang="en-US" i="1" dirty="0" err="1"/>
              <a:t>monthly_salary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1541860" algn="l"/>
              </a:tabLst>
            </a:pPr>
            <a:endParaRPr lang="en-US" altLang="en-US" dirty="0"/>
          </a:p>
          <a:p>
            <a:pPr lvl="1">
              <a:buNone/>
              <a:tabLst>
                <a:tab pos="1541860" algn="l"/>
              </a:tabLst>
            </a:pPr>
            <a:endParaRPr lang="en-US" altLang="en-US" dirty="0"/>
          </a:p>
          <a:p>
            <a:pPr>
              <a:buNone/>
              <a:tabLst>
                <a:tab pos="1541860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59754560"/>
      </p:ext>
    </p:extLst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DC3BA-244C-7E93-0B83-9B8A710B6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>
            <a:extLst>
              <a:ext uri="{FF2B5EF4-FFF2-40B4-BE49-F238E27FC236}">
                <a16:creationId xmlns:a16="http://schemas.microsoft.com/office/drawing/2014/main" id="{8085D300-3A15-7679-611B-4C95040E15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where Clause</a:t>
            </a:r>
          </a:p>
        </p:txBody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4CDD0160-A851-9186-E1CF-B86ADA62AE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2" y="829866"/>
            <a:ext cx="5769674" cy="36576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983456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where</a:t>
            </a:r>
            <a:r>
              <a:rPr lang="en-US" altLang="en-US" b="1" dirty="0"/>
              <a:t> </a:t>
            </a:r>
            <a:r>
              <a:rPr lang="en-US" altLang="en-US" dirty="0"/>
              <a:t>clause specifies conditions that the result must satisfy</a:t>
            </a:r>
          </a:p>
          <a:p>
            <a:pPr lvl="1">
              <a:tabLst>
                <a:tab pos="983456" algn="l"/>
              </a:tabLst>
            </a:pPr>
            <a:r>
              <a:rPr lang="en-US" altLang="en-US" dirty="0"/>
              <a:t>Corresponds to the selection predicate of the relational algebra.  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To find all instructors in Comp. Sci. dept</a:t>
            </a:r>
          </a:p>
          <a:p>
            <a:pPr>
              <a:buNone/>
              <a:tabLst>
                <a:tab pos="983456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SQL allows the use of the logical connectives </a:t>
            </a:r>
            <a:r>
              <a:rPr lang="en-US" altLang="en-US" b="1" dirty="0"/>
              <a:t> and, or, </a:t>
            </a:r>
            <a:r>
              <a:rPr lang="en-US" altLang="en-US" dirty="0"/>
              <a:t>and </a:t>
            </a:r>
            <a:r>
              <a:rPr lang="en-US" altLang="en-US" b="1" dirty="0"/>
              <a:t>not </a:t>
            </a:r>
            <a:endParaRPr lang="en-US" altLang="en-US" dirty="0"/>
          </a:p>
          <a:p>
            <a:pPr>
              <a:tabLst>
                <a:tab pos="983456" algn="l"/>
              </a:tabLst>
            </a:pPr>
            <a:r>
              <a:rPr lang="en-US" altLang="en-US" dirty="0"/>
              <a:t>The operands of the logical connectives can be expressions involving the comparison operators &lt;, &lt;=, &gt;, &gt;=, =, and &lt;&gt;.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Comparisons can be applied to results of arithmetic expressions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To find all instructors in Comp. Sci. dept with salary &gt; 80000</a:t>
            </a:r>
          </a:p>
          <a:p>
            <a:pPr lvl="1">
              <a:buNone/>
              <a:tabLst>
                <a:tab pos="983456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  <a:r>
              <a:rPr lang="en-US" altLang="ja-JP" i="1" dirty="0"/>
              <a:t>  </a:t>
            </a:r>
            <a:r>
              <a:rPr lang="en-US" altLang="ja-JP" b="1" dirty="0"/>
              <a:t>and </a:t>
            </a:r>
            <a:r>
              <a:rPr lang="en-US" altLang="ja-JP" i="1" dirty="0"/>
              <a:t>salary </a:t>
            </a:r>
            <a:r>
              <a:rPr lang="en-US" altLang="ja-JP" dirty="0"/>
              <a:t>&gt; 80000</a:t>
            </a:r>
          </a:p>
          <a:p>
            <a:pPr>
              <a:buNone/>
              <a:tabLst>
                <a:tab pos="983456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25642163"/>
      </p:ext>
    </p:extLst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8EA96FA-42F9-F981-39D9-24BDF7AB6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>
            <a:extLst>
              <a:ext uri="{FF2B5EF4-FFF2-40B4-BE49-F238E27FC236}">
                <a16:creationId xmlns:a16="http://schemas.microsoft.com/office/drawing/2014/main" id="{C031F815-CEE5-02AE-7C87-8D799A4454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The from Clause</a:t>
            </a:r>
          </a:p>
        </p:txBody>
      </p:sp>
      <p:sp>
        <p:nvSpPr>
          <p:cNvPr id="20482" name="Rectangle 3">
            <a:extLst>
              <a:ext uri="{FF2B5EF4-FFF2-40B4-BE49-F238E27FC236}">
                <a16:creationId xmlns:a16="http://schemas.microsoft.com/office/drawing/2014/main" id="{1AD30137-F656-DB46-0C60-6E4CF92E49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702469" cy="3650694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from</a:t>
            </a:r>
            <a:r>
              <a:rPr lang="en-US" altLang="en-US" b="1" dirty="0"/>
              <a:t> </a:t>
            </a:r>
            <a:r>
              <a:rPr lang="en-US" altLang="en-US" dirty="0"/>
              <a:t>clause lists the relations involved in the query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Corresponds to the Cartesian product operation of the relational algebra.</a:t>
            </a:r>
          </a:p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Find the Cartesian product </a:t>
            </a:r>
            <a:r>
              <a:rPr lang="en-US" altLang="en-US" i="1" dirty="0"/>
              <a:t>instructor X teaches</a:t>
            </a:r>
            <a:endParaRPr lang="en-US" altLang="en-US" dirty="0"/>
          </a:p>
          <a:p>
            <a:pPr>
              <a:buNone/>
              <a:tabLst>
                <a:tab pos="476250" algn="l"/>
                <a:tab pos="1802606" algn="l"/>
              </a:tabLst>
            </a:pPr>
            <a:r>
              <a:rPr lang="en-US" altLang="en-US" b="1" dirty="0"/>
              <a:t>			select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instructor, teaches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generates every possible instructor – teaches pair, with all attributes from both relations.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For common attributes (e.g., </a:t>
            </a:r>
            <a:r>
              <a:rPr lang="en-US" altLang="en-US" i="1" dirty="0"/>
              <a:t>ID</a:t>
            </a:r>
            <a:r>
              <a:rPr lang="en-US" altLang="en-US" dirty="0"/>
              <a:t>), the attributes  in the resulting table are renamed using the  relation name (e.g., </a:t>
            </a:r>
            <a:r>
              <a:rPr lang="en-US" altLang="en-US" i="1" dirty="0"/>
              <a:t>instructor.ID</a:t>
            </a:r>
            <a:r>
              <a:rPr lang="en-US" altLang="en-US" dirty="0"/>
              <a:t>)</a:t>
            </a:r>
          </a:p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Cartesian product not very useful directly, but useful combined with where-clause condition (selection operation in relational algebra).</a:t>
            </a:r>
          </a:p>
          <a:p>
            <a:pPr>
              <a:buNone/>
              <a:tabLst>
                <a:tab pos="476250" algn="l"/>
                <a:tab pos="1802606" algn="l"/>
              </a:tabLst>
            </a:pPr>
            <a:r>
              <a:rPr lang="en-US" altLang="en-US" i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181536073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DB8CE-A817-6EBA-63EA-26E65C23E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041770-3538-BDF4-EB78-6EFF07741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66950"/>
            <a:ext cx="8839200" cy="523220"/>
          </a:xfrm>
        </p:spPr>
        <p:txBody>
          <a:bodyPr/>
          <a:lstStyle/>
          <a:p>
            <a:r>
              <a:rPr lang="en-US" dirty="0"/>
              <a:t>Modeling (Reminder/Review)</a:t>
            </a:r>
          </a:p>
        </p:txBody>
      </p:sp>
    </p:spTree>
    <p:extLst>
      <p:ext uri="{BB962C8B-B14F-4D97-AF65-F5344CB8AC3E}">
        <p14:creationId xmlns:p14="http://schemas.microsoft.com/office/powerpoint/2010/main" val="23674136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5F17AE2-C8E7-AD8F-A294-3BABD3ED8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>
            <a:extLst>
              <a:ext uri="{FF2B5EF4-FFF2-40B4-BE49-F238E27FC236}">
                <a16:creationId xmlns:a16="http://schemas.microsoft.com/office/drawing/2014/main" id="{9A5501FA-6154-3EBC-7E47-E397EF6903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Examples</a:t>
            </a:r>
          </a:p>
        </p:txBody>
      </p:sp>
      <p:sp>
        <p:nvSpPr>
          <p:cNvPr id="22530" name="Rectangle 3">
            <a:extLst>
              <a:ext uri="{FF2B5EF4-FFF2-40B4-BE49-F238E27FC236}">
                <a16:creationId xmlns:a16="http://schemas.microsoft.com/office/drawing/2014/main" id="{30CEDDC4-DFCB-FE13-1069-3C1F30C95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4" y="829867"/>
            <a:ext cx="5722444" cy="3394662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in the Art  department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 </a:t>
            </a:r>
            <a:r>
              <a:rPr lang="en-US" altLang="en-US" b="1" i="1" dirty="0"/>
              <a:t>and</a:t>
            </a:r>
            <a:r>
              <a:rPr lang="en-US" altLang="en-US" i="1" dirty="0"/>
              <a:t>  instructor. dept_name = </a:t>
            </a:r>
            <a:r>
              <a:rPr lang="en-US" altLang="en-US" dirty="0"/>
              <a:t>'Art'</a:t>
            </a:r>
          </a:p>
          <a:p>
            <a:pPr lvl="1">
              <a:buNone/>
              <a:tabLst>
                <a:tab pos="1541860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50066898"/>
      </p:ext>
    </p:extLst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B7709-94FA-1696-4A63-B87145314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>
            <a:extLst>
              <a:ext uri="{FF2B5EF4-FFF2-40B4-BE49-F238E27FC236}">
                <a16:creationId xmlns:a16="http://schemas.microsoft.com/office/drawing/2014/main" id="{F65B8D1D-697F-149A-90BC-1A6E677B72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Definition Language</a:t>
            </a:r>
          </a:p>
        </p:txBody>
      </p:sp>
      <p:sp>
        <p:nvSpPr>
          <p:cNvPr id="7170" name="Rectangle 3">
            <a:extLst>
              <a:ext uri="{FF2B5EF4-FFF2-40B4-BE49-F238E27FC236}">
                <a16:creationId xmlns:a16="http://schemas.microsoft.com/office/drawing/2014/main" id="{716508FF-8A7D-B1A3-FEB0-B44C6B1AD9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41990" y="1350836"/>
            <a:ext cx="5281771" cy="1922717"/>
          </a:xfrm>
        </p:spPr>
        <p:txBody>
          <a:bodyPr/>
          <a:lstStyle/>
          <a:p>
            <a:r>
              <a:rPr lang="en-US" altLang="en-US" dirty="0"/>
              <a:t>The schema for each relation.</a:t>
            </a:r>
          </a:p>
          <a:p>
            <a:r>
              <a:rPr lang="en-US" altLang="en-US" dirty="0"/>
              <a:t>The type of values associated with each attribute.</a:t>
            </a:r>
          </a:p>
          <a:p>
            <a:r>
              <a:rPr lang="en-US" altLang="en-US" dirty="0"/>
              <a:t>The Integrity constraints</a:t>
            </a:r>
          </a:p>
          <a:p>
            <a:r>
              <a:rPr lang="en-US" altLang="en-US" dirty="0"/>
              <a:t>The set of indices to be maintained for each relation.</a:t>
            </a:r>
          </a:p>
          <a:p>
            <a:r>
              <a:rPr lang="en-US" altLang="en-US" dirty="0"/>
              <a:t>Security and authorization information for each relation.</a:t>
            </a:r>
          </a:p>
          <a:p>
            <a:r>
              <a:rPr lang="en-US" altLang="en-US" dirty="0"/>
              <a:t>The physical storage structure of each relation on disk.</a:t>
            </a:r>
          </a:p>
        </p:txBody>
      </p:sp>
      <p:sp>
        <p:nvSpPr>
          <p:cNvPr id="7171" name="Text Box 4">
            <a:extLst>
              <a:ext uri="{FF2B5EF4-FFF2-40B4-BE49-F238E27FC236}">
                <a16:creationId xmlns:a16="http://schemas.microsoft.com/office/drawing/2014/main" id="{BFB6E9EC-102B-D52F-EA42-7CBD56CA0E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9262" y="836524"/>
            <a:ext cx="5709128" cy="484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The SQL data-definition language (DDL) allows the specification of information about relations, including:</a:t>
            </a:r>
          </a:p>
        </p:txBody>
      </p:sp>
    </p:spTree>
    <p:extLst>
      <p:ext uri="{BB962C8B-B14F-4D97-AF65-F5344CB8AC3E}">
        <p14:creationId xmlns:p14="http://schemas.microsoft.com/office/powerpoint/2010/main" val="10404607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AB252-5A44-89B7-6495-270757DBA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>
            <a:extLst>
              <a:ext uri="{FF2B5EF4-FFF2-40B4-BE49-F238E27FC236}">
                <a16:creationId xmlns:a16="http://schemas.microsoft.com/office/drawing/2014/main" id="{20A217CD-4BDA-2A21-659F-E4ECC1798F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Create Table Construct</a:t>
            </a:r>
          </a:p>
        </p:txBody>
      </p:sp>
      <p:sp>
        <p:nvSpPr>
          <p:cNvPr id="9218" name="Rectangle 3">
            <a:extLst>
              <a:ext uri="{FF2B5EF4-FFF2-40B4-BE49-F238E27FC236}">
                <a16:creationId xmlns:a16="http://schemas.microsoft.com/office/drawing/2014/main" id="{39F6E5F8-6539-BAD7-A795-C84F1FB02C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3" y="845344"/>
            <a:ext cx="5531930" cy="3790664"/>
          </a:xfrm>
        </p:spPr>
        <p:txBody>
          <a:bodyPr/>
          <a:lstStyle/>
          <a:p>
            <a:pPr>
              <a:tabLst>
                <a:tab pos="1116806" algn="l"/>
                <a:tab pos="1462088" algn="l"/>
                <a:tab pos="2277666" algn="l"/>
              </a:tabLst>
            </a:pPr>
            <a:r>
              <a:rPr kumimoji="0" lang="en-US" altLang="en-US" dirty="0"/>
              <a:t>An SQL relation is defined using the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002060"/>
                </a:solidFill>
              </a:rPr>
              <a:t>create table </a:t>
            </a:r>
            <a:r>
              <a:rPr kumimoji="0" lang="en-US" altLang="en-US" dirty="0"/>
              <a:t>command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create table </a:t>
            </a:r>
            <a:r>
              <a:rPr lang="en-US" altLang="en-US" i="1" dirty="0"/>
              <a:t>r 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                                  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r>
              <a:rPr lang="en-US" altLang="en-US" i="1" dirty="0"/>
              <a:t> </a:t>
            </a:r>
            <a:r>
              <a:rPr lang="en-US" altLang="en-US" i="1" dirty="0" err="1"/>
              <a:t>D</a:t>
            </a:r>
            <a:r>
              <a:rPr lang="en-US" altLang="en-US" i="1" baseline="-25000" dirty="0" err="1"/>
              <a:t>n</a:t>
            </a:r>
            <a:r>
              <a:rPr lang="en-US" altLang="en-US" i="1" dirty="0"/>
              <a:t>,</a:t>
            </a:r>
            <a:br>
              <a:rPr lang="en-US" altLang="en-US" i="1" dirty="0"/>
            </a:br>
            <a:r>
              <a:rPr lang="en-US" altLang="en-US" i="1" dirty="0"/>
              <a:t>	             </a:t>
            </a:r>
            <a:r>
              <a:rPr lang="en-US" altLang="en-US" dirty="0"/>
              <a:t>(integrity-constraint</a:t>
            </a:r>
            <a:r>
              <a:rPr lang="en-US" altLang="en-US" baseline="-25000" dirty="0"/>
              <a:t>1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	                 ...,</a:t>
            </a:r>
            <a:br>
              <a:rPr lang="en-US" altLang="en-US" dirty="0"/>
            </a:br>
            <a:r>
              <a:rPr lang="en-US" altLang="en-US" dirty="0"/>
              <a:t>                               (integrity-</a:t>
            </a:r>
            <a:r>
              <a:rPr lang="en-US" altLang="en-US" dirty="0" err="1"/>
              <a:t>constraint</a:t>
            </a:r>
            <a:r>
              <a:rPr lang="en-US" altLang="en-US" baseline="-25000" dirty="0" err="1"/>
              <a:t>k</a:t>
            </a:r>
            <a:r>
              <a:rPr lang="en-US" altLang="en-US" dirty="0"/>
              <a:t>))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r</a:t>
            </a:r>
            <a:r>
              <a:rPr lang="en-US" altLang="en-US" dirty="0"/>
              <a:t> is the name of the relation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each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r>
              <a:rPr lang="en-US" altLang="en-US" dirty="0"/>
              <a:t> is an attribute name in the schema of relation </a:t>
            </a:r>
            <a:r>
              <a:rPr lang="en-US" altLang="en-US" i="1" dirty="0"/>
              <a:t>r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D</a:t>
            </a:r>
            <a:r>
              <a:rPr lang="en-US" altLang="en-US" i="1" baseline="-25000" dirty="0"/>
              <a:t>i</a:t>
            </a:r>
            <a:r>
              <a:rPr lang="en-US" altLang="en-US" dirty="0"/>
              <a:t> is the data type of values in the domain of attribute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endParaRPr lang="en-US" altLang="en-US" dirty="0"/>
          </a:p>
          <a:p>
            <a:pPr>
              <a:tabLst>
                <a:tab pos="1116806" algn="l"/>
                <a:tab pos="1462088" algn="l"/>
                <a:tab pos="2277666" algn="l"/>
              </a:tabLst>
            </a:pPr>
            <a:r>
              <a:rPr kumimoji="0" lang="en-US" altLang="en-US" dirty="0"/>
              <a:t>Example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		 </a:t>
            </a: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name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</a:t>
            </a:r>
            <a:r>
              <a:rPr lang="en-US" altLang="en-US" b="1" dirty="0"/>
              <a:t>,</a:t>
            </a:r>
            <a:br>
              <a:rPr lang="en-US" altLang="en-US" b="1" i="1" dirty="0"/>
            </a:br>
            <a:r>
              <a:rPr lang="en-US" altLang="en-US" b="1" i="1" dirty="0"/>
              <a:t>                             </a:t>
            </a:r>
            <a:r>
              <a:rPr lang="en-US" altLang="en-US" i="1" dirty="0"/>
              <a:t>dept_name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(8,2))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293338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142250"/>
            <a:ext cx="6057900" cy="457200"/>
          </a:xfrm>
        </p:spPr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Rename Operation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66443"/>
            <a:ext cx="5820623" cy="25559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SQL allows renaming relations and attributes 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i="1" dirty="0"/>
              <a:t>		old-name </a:t>
            </a:r>
            <a:r>
              <a:rPr lang="en-US" altLang="en-US" b="1" dirty="0"/>
              <a:t>as</a:t>
            </a:r>
            <a:r>
              <a:rPr lang="en-US" altLang="en-US" i="1" dirty="0"/>
              <a:t> new-name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who have a higher salary than </a:t>
            </a:r>
            <a:br>
              <a:rPr lang="en-US" altLang="en-US" dirty="0"/>
            </a:br>
            <a:r>
              <a:rPr lang="en-US" altLang="en-US" dirty="0"/>
              <a:t>some instructor in 'Comp. Sci'.</a:t>
            </a:r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distinct </a:t>
            </a:r>
            <a:r>
              <a:rPr lang="en-US" altLang="en-US" i="1" dirty="0"/>
              <a:t>T.name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T, instructor </a:t>
            </a:r>
            <a:r>
              <a:rPr lang="en-US" altLang="en-US" b="1" dirty="0"/>
              <a:t>as </a:t>
            </a:r>
            <a:r>
              <a:rPr lang="en-US" altLang="en-US" i="1" dirty="0"/>
              <a:t>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T.salary</a:t>
            </a:r>
            <a:r>
              <a:rPr lang="en-US" altLang="en-US" i="1" dirty="0"/>
              <a:t> &gt; </a:t>
            </a:r>
            <a:r>
              <a:rPr lang="en-US" altLang="en-US" i="1" dirty="0" err="1"/>
              <a:t>S.salary</a:t>
            </a:r>
            <a:r>
              <a:rPr lang="en-US" altLang="en-US" i="1" dirty="0"/>
              <a:t> </a:t>
            </a:r>
            <a:r>
              <a:rPr lang="en-US" altLang="en-US" b="1" dirty="0"/>
              <a:t>and </a:t>
            </a:r>
            <a:r>
              <a:rPr lang="en-US" altLang="en-US" i="1" dirty="0" err="1"/>
              <a:t>S.dept_name</a:t>
            </a:r>
            <a:r>
              <a:rPr lang="en-US" altLang="en-US" i="1" dirty="0"/>
              <a:t> = 'Comp. Sci.’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Keyword </a:t>
            </a:r>
            <a:r>
              <a:rPr lang="en-US" altLang="en-US" b="1" dirty="0"/>
              <a:t>as</a:t>
            </a:r>
            <a:r>
              <a:rPr lang="en-US" altLang="en-US" dirty="0"/>
              <a:t> is optional and may be omitted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 ≡ instructor</a:t>
            </a:r>
            <a:r>
              <a:rPr lang="en-US" altLang="en-US" b="1" dirty="0"/>
              <a:t> </a:t>
            </a:r>
            <a:r>
              <a:rPr lang="en-US" altLang="en-US" i="1" dirty="0"/>
              <a:t>T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94581135"/>
      </p:ext>
    </p:extLst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Null Values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709127" cy="3486102"/>
          </a:xfrm>
        </p:spPr>
        <p:txBody>
          <a:bodyPr/>
          <a:lstStyle/>
          <a:p>
            <a:r>
              <a:rPr lang="en-US" altLang="en-US" dirty="0"/>
              <a:t>It is possible for tuples to have a null value, denoted by </a:t>
            </a:r>
            <a:r>
              <a:rPr lang="en-US" altLang="en-US" b="1" dirty="0"/>
              <a:t>null</a:t>
            </a:r>
            <a:r>
              <a:rPr lang="en-US" altLang="en-US" dirty="0"/>
              <a:t>, for some of their attributes</a:t>
            </a:r>
          </a:p>
          <a:p>
            <a:r>
              <a:rPr lang="en-US" altLang="en-US" b="1" dirty="0"/>
              <a:t>null</a:t>
            </a:r>
            <a:r>
              <a:rPr lang="en-US" altLang="en-US" dirty="0"/>
              <a:t> signifies an </a:t>
            </a:r>
            <a:r>
              <a:rPr lang="en-US" altLang="en-US" dirty="0">
                <a:solidFill>
                  <a:srgbClr val="FF0000"/>
                </a:solidFill>
              </a:rPr>
              <a:t>unknown value </a:t>
            </a:r>
            <a:r>
              <a:rPr lang="en-US" altLang="en-US" dirty="0"/>
              <a:t>or that a </a:t>
            </a:r>
            <a:r>
              <a:rPr lang="en-US" altLang="en-US" dirty="0">
                <a:solidFill>
                  <a:srgbClr val="FF0000"/>
                </a:solidFill>
              </a:rPr>
              <a:t>value does not exist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The result of any arithmetic expression involving </a:t>
            </a:r>
            <a:r>
              <a:rPr lang="en-US" altLang="en-US" b="1" dirty="0"/>
              <a:t>null</a:t>
            </a:r>
            <a:r>
              <a:rPr lang="en-US" altLang="en-US" dirty="0"/>
              <a:t> is </a:t>
            </a:r>
            <a:r>
              <a:rPr lang="en-US" altLang="en-US" b="1" dirty="0"/>
              <a:t>null</a:t>
            </a:r>
          </a:p>
          <a:p>
            <a:pPr lvl="1"/>
            <a:r>
              <a:rPr lang="en-US" altLang="en-US" dirty="0"/>
              <a:t>Example:  5 + </a:t>
            </a:r>
            <a:r>
              <a:rPr lang="en-US" altLang="en-US" b="1" dirty="0"/>
              <a:t>null</a:t>
            </a:r>
            <a:r>
              <a:rPr lang="en-US" altLang="en-US" dirty="0"/>
              <a:t>  returns </a:t>
            </a:r>
            <a:r>
              <a:rPr lang="en-US" altLang="en-US" b="1" dirty="0"/>
              <a:t>null</a:t>
            </a:r>
          </a:p>
          <a:p>
            <a:r>
              <a:rPr lang="en-US" altLang="en-US" dirty="0"/>
              <a:t>The predicate  </a:t>
            </a:r>
            <a:r>
              <a:rPr lang="en-US" altLang="en-US" b="1" dirty="0"/>
              <a:t>is null</a:t>
            </a:r>
            <a:r>
              <a:rPr lang="en-US" altLang="en-US" dirty="0"/>
              <a:t> can be used to check for null values.</a:t>
            </a:r>
          </a:p>
          <a:p>
            <a:pPr lvl="1"/>
            <a:r>
              <a:rPr lang="en-US" altLang="en-US" dirty="0"/>
              <a:t>Example: Find all instructors whose salary is null</a:t>
            </a:r>
            <a:r>
              <a:rPr lang="en-US" altLang="en-US" i="1" dirty="0"/>
              <a:t>.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	select</a:t>
            </a:r>
            <a:r>
              <a:rPr lang="en-US" altLang="en-US" i="1" dirty="0"/>
              <a:t> 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</a:t>
            </a:r>
            <a:r>
              <a:rPr lang="en-US" altLang="en-US" i="1" dirty="0"/>
              <a:t> 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salary </a:t>
            </a:r>
            <a:r>
              <a:rPr lang="en-US" altLang="en-US" b="1" dirty="0"/>
              <a:t>is null</a:t>
            </a:r>
            <a:endParaRPr lang="en-US" altLang="en-US" dirty="0"/>
          </a:p>
          <a:p>
            <a:r>
              <a:rPr lang="en-US" altLang="en-US" dirty="0"/>
              <a:t>The predicate </a:t>
            </a:r>
            <a:r>
              <a:rPr lang="en-US" altLang="en-US" b="1" dirty="0"/>
              <a:t>is not null </a:t>
            </a:r>
            <a:r>
              <a:rPr lang="en-US" altLang="en-US" dirty="0"/>
              <a:t>succeeds if the value on which it is applied is not null.</a:t>
            </a:r>
          </a:p>
          <a:p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0F13E3-6C26-7444-97B5-7FD0364598F2}"/>
              </a:ext>
            </a:extLst>
          </p:cNvPr>
          <p:cNvSpPr txBox="1"/>
          <p:nvPr/>
        </p:nvSpPr>
        <p:spPr>
          <a:xfrm>
            <a:off x="768350" y="3677198"/>
            <a:ext cx="47852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NULL is an extremely important concept.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You will find it hard to understand for a while.</a:t>
            </a:r>
          </a:p>
        </p:txBody>
      </p:sp>
    </p:spTree>
    <p:extLst>
      <p:ext uri="{BB962C8B-B14F-4D97-AF65-F5344CB8AC3E}">
        <p14:creationId xmlns:p14="http://schemas.microsoft.com/office/powerpoint/2010/main" val="4600429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796654" y="90488"/>
            <a:ext cx="6057900" cy="457200"/>
          </a:xfrm>
        </p:spPr>
        <p:txBody>
          <a:bodyPr/>
          <a:lstStyle/>
          <a:p>
            <a:r>
              <a:rPr lang="en-US" altLang="en-US" dirty="0"/>
              <a:t>Null Values (Cont.)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29867"/>
            <a:ext cx="5672832" cy="3614118"/>
          </a:xfrm>
        </p:spPr>
        <p:txBody>
          <a:bodyPr/>
          <a:lstStyle/>
          <a:p>
            <a:r>
              <a:rPr lang="en-US" altLang="en-US" dirty="0"/>
              <a:t>SQL treats as </a:t>
            </a:r>
            <a:r>
              <a:rPr lang="en-US" altLang="en-US" b="1" dirty="0"/>
              <a:t>unknown</a:t>
            </a:r>
            <a:r>
              <a:rPr lang="en-US" altLang="en-US" dirty="0"/>
              <a:t> the result of any comparison involving a null value (other than predicates </a:t>
            </a:r>
            <a:r>
              <a:rPr lang="en-US" altLang="en-US" b="1" dirty="0"/>
              <a:t>is null </a:t>
            </a:r>
            <a:r>
              <a:rPr lang="en-US" altLang="en-US" dirty="0"/>
              <a:t>and  </a:t>
            </a:r>
            <a:r>
              <a:rPr lang="en-US" altLang="en-US" b="1" dirty="0"/>
              <a:t>is not null</a:t>
            </a:r>
            <a:r>
              <a:rPr lang="en-US" altLang="en-US" dirty="0"/>
              <a:t>).</a:t>
            </a:r>
          </a:p>
          <a:p>
            <a:pPr lvl="1"/>
            <a:r>
              <a:rPr lang="en-US" altLang="en-US" dirty="0"/>
              <a:t>Example</a:t>
            </a:r>
            <a:r>
              <a:rPr lang="en-US" altLang="en-US" i="1" dirty="0"/>
              <a:t>: 5 &lt; </a:t>
            </a:r>
            <a:r>
              <a:rPr lang="en-US" altLang="en-US" b="1" dirty="0"/>
              <a:t>null</a:t>
            </a:r>
            <a:r>
              <a:rPr lang="en-US" altLang="en-US" i="1" dirty="0"/>
              <a:t>   </a:t>
            </a:r>
            <a:r>
              <a:rPr lang="en-US" altLang="en-US" dirty="0"/>
              <a:t>or</a:t>
            </a:r>
            <a:r>
              <a:rPr lang="en-US" altLang="en-US" i="1" dirty="0"/>
              <a:t>   </a:t>
            </a:r>
            <a:r>
              <a:rPr lang="en-US" altLang="en-US" b="1" dirty="0"/>
              <a:t>null</a:t>
            </a:r>
            <a:r>
              <a:rPr lang="en-US" altLang="en-US" i="1" dirty="0"/>
              <a:t> &lt;&gt; </a:t>
            </a:r>
            <a:r>
              <a:rPr lang="en-US" altLang="en-US" b="1" dirty="0"/>
              <a:t>null</a:t>
            </a:r>
            <a:r>
              <a:rPr lang="en-US" altLang="en-US" i="1" dirty="0"/>
              <a:t>    </a:t>
            </a:r>
            <a:r>
              <a:rPr lang="en-US" altLang="en-US" dirty="0"/>
              <a:t>or</a:t>
            </a:r>
            <a:r>
              <a:rPr lang="en-US" altLang="en-US" i="1" dirty="0"/>
              <a:t>    </a:t>
            </a:r>
            <a:r>
              <a:rPr lang="en-US" altLang="en-US" b="1" dirty="0"/>
              <a:t>null</a:t>
            </a:r>
            <a:r>
              <a:rPr lang="en-US" altLang="en-US" i="1" dirty="0"/>
              <a:t> = </a:t>
            </a:r>
            <a:r>
              <a:rPr lang="en-US" altLang="en-US" b="1" dirty="0"/>
              <a:t>null</a:t>
            </a:r>
            <a:endParaRPr lang="en-US" altLang="en-US" dirty="0"/>
          </a:p>
          <a:p>
            <a:r>
              <a:rPr lang="en-US" altLang="en-US" dirty="0"/>
              <a:t>The predicate in a </a:t>
            </a:r>
            <a:r>
              <a:rPr lang="en-US" altLang="en-US" b="1" dirty="0"/>
              <a:t>where</a:t>
            </a:r>
            <a:r>
              <a:rPr lang="en-US" altLang="en-US" dirty="0"/>
              <a:t> clause can involve Boolean operations (</a:t>
            </a:r>
            <a:r>
              <a:rPr lang="en-US" altLang="en-US" b="1" dirty="0"/>
              <a:t>and</a:t>
            </a:r>
            <a:r>
              <a:rPr lang="en-US" altLang="en-US" dirty="0"/>
              <a:t>, </a:t>
            </a:r>
            <a:r>
              <a:rPr lang="en-US" altLang="en-US" b="1" dirty="0"/>
              <a:t>or</a:t>
            </a:r>
            <a:r>
              <a:rPr lang="en-US" altLang="en-US" dirty="0"/>
              <a:t>, </a:t>
            </a:r>
            <a:r>
              <a:rPr lang="en-US" altLang="en-US" b="1" dirty="0"/>
              <a:t>not</a:t>
            </a:r>
            <a:r>
              <a:rPr lang="en-US" altLang="en-US" dirty="0"/>
              <a:t>); thus the definitions of the Boolean operations need to be  extended to deal with the value </a:t>
            </a:r>
            <a:r>
              <a:rPr lang="en-US" altLang="en-US" b="1" dirty="0"/>
              <a:t>unknown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b="1" dirty="0"/>
              <a:t>and </a:t>
            </a:r>
            <a:r>
              <a:rPr lang="en-US" altLang="en-US" dirty="0"/>
              <a:t>:</a:t>
            </a:r>
            <a:r>
              <a:rPr lang="en-US" altLang="en-US" i="1" dirty="0"/>
              <a:t> (true</a:t>
            </a:r>
            <a:r>
              <a:rPr lang="en-US" altLang="en-US" b="1" dirty="0"/>
              <a:t> and </a:t>
            </a:r>
            <a:r>
              <a:rPr lang="en-US" altLang="en-US" i="1" dirty="0"/>
              <a:t>unknown)  = unknown,    </a:t>
            </a:r>
            <a:br>
              <a:rPr lang="en-US" altLang="en-US" i="1" dirty="0"/>
            </a:br>
            <a:r>
              <a:rPr lang="en-US" altLang="en-US" i="1" dirty="0"/>
              <a:t>          (false</a:t>
            </a:r>
            <a:r>
              <a:rPr lang="en-US" altLang="en-US" b="1" dirty="0"/>
              <a:t> and </a:t>
            </a:r>
            <a:r>
              <a:rPr lang="en-US" altLang="en-US" i="1" dirty="0"/>
              <a:t>unknown) = false,</a:t>
            </a:r>
            <a:br>
              <a:rPr lang="en-US" altLang="en-US" i="1" dirty="0"/>
            </a:br>
            <a:r>
              <a:rPr lang="en-US" altLang="en-US" i="1" dirty="0"/>
              <a:t>          (unknown </a:t>
            </a:r>
            <a:r>
              <a:rPr lang="en-US" altLang="en-US" b="1" dirty="0"/>
              <a:t>and</a:t>
            </a:r>
            <a:r>
              <a:rPr lang="en-US" altLang="en-US" i="1" dirty="0"/>
              <a:t> unknown) = unknown</a:t>
            </a:r>
            <a:endParaRPr lang="en-US" altLang="en-US" dirty="0"/>
          </a:p>
          <a:p>
            <a:pPr lvl="1"/>
            <a:r>
              <a:rPr lang="en-US" altLang="en-US" b="1" dirty="0"/>
              <a:t>or:    </a:t>
            </a:r>
            <a:r>
              <a:rPr lang="en-US" altLang="en-US" dirty="0"/>
              <a:t>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true</a:t>
            </a:r>
            <a:r>
              <a:rPr lang="en-US" altLang="en-US" dirty="0"/>
              <a:t>)   = </a:t>
            </a:r>
            <a:r>
              <a:rPr lang="en-US" altLang="en-US" i="1" dirty="0"/>
              <a:t>true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false</a:t>
            </a:r>
            <a:r>
              <a:rPr lang="en-US" altLang="en-US" dirty="0"/>
              <a:t>)  = </a:t>
            </a:r>
            <a:r>
              <a:rPr lang="en-US" altLang="en-US" i="1" dirty="0"/>
              <a:t>unknown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 </a:t>
            </a:r>
            <a:r>
              <a:rPr lang="en-US" altLang="en-US" b="1" dirty="0"/>
              <a:t>or</a:t>
            </a:r>
            <a:r>
              <a:rPr lang="en-US" altLang="en-US" i="1" dirty="0"/>
              <a:t> unknown) = unknown</a:t>
            </a:r>
          </a:p>
          <a:p>
            <a:r>
              <a:rPr lang="en-US" altLang="en-US" dirty="0"/>
              <a:t>Result of </a:t>
            </a:r>
            <a:r>
              <a:rPr lang="en-US" altLang="en-US" b="1" dirty="0"/>
              <a:t>where </a:t>
            </a:r>
            <a:r>
              <a:rPr lang="en-US" altLang="en-US" dirty="0"/>
              <a:t>clause predicate is treated as </a:t>
            </a:r>
            <a:r>
              <a:rPr lang="en-US" altLang="en-US" i="1" dirty="0"/>
              <a:t>false </a:t>
            </a:r>
            <a:r>
              <a:rPr lang="en-US" altLang="en-US" dirty="0"/>
              <a:t>if it evaluates to </a:t>
            </a:r>
            <a:r>
              <a:rPr lang="en-US" altLang="en-US" i="1" dirty="0"/>
              <a:t>unknown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112470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84535"/>
            <a:ext cx="6057900" cy="457200"/>
          </a:xfrm>
        </p:spPr>
        <p:txBody>
          <a:bodyPr/>
          <a:lstStyle/>
          <a:p>
            <a:r>
              <a:rPr lang="en-US" altLang="en-US" dirty="0"/>
              <a:t>Modification of the Database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58915"/>
            <a:ext cx="5565501" cy="2350630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Deletion of tuples from a given relation.</a:t>
            </a:r>
            <a:endParaRPr lang="en-US" altLang="en-US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Insertion of new tuples into a given relation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Updating of values in some tuples in a given relation</a:t>
            </a:r>
          </a:p>
        </p:txBody>
      </p:sp>
    </p:spTree>
    <p:extLst>
      <p:ext uri="{BB962C8B-B14F-4D97-AF65-F5344CB8AC3E}">
        <p14:creationId xmlns:p14="http://schemas.microsoft.com/office/powerpoint/2010/main" val="34778291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125588"/>
            <a:ext cx="6057900" cy="457200"/>
          </a:xfrm>
        </p:spPr>
        <p:txBody>
          <a:bodyPr/>
          <a:lstStyle/>
          <a:p>
            <a:r>
              <a:rPr lang="en-US" altLang="en-US" dirty="0"/>
              <a:t>Deletion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7" y="857298"/>
            <a:ext cx="5726097" cy="3881438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r>
              <a:rPr lang="en-US" altLang="en-US" dirty="0">
                <a:latin typeface="Century Gothic" panose="020B0502020202020204" pitchFamily="34" charset="0"/>
              </a:rPr>
              <a:t> 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endParaRPr lang="en-US" altLang="en-US" sz="600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 from the Finance department</a:t>
            </a:r>
            <a:br>
              <a:rPr lang="en-US" altLang="en-US" dirty="0"/>
            </a:br>
            <a:r>
              <a:rPr lang="en-US" altLang="en-US" dirty="0"/>
              <a:t>                     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dirty="0"/>
              <a:t>= 'Finance’;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i="1" dirty="0"/>
              <a:t>Delete all tuples in the instructor relation for those instructors associated with a department located in the Watson building.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b="1" dirty="0"/>
              <a:t>	                     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dept name </a:t>
            </a:r>
            <a:r>
              <a:rPr lang="en-US" altLang="en-US" b="1" dirty="0"/>
              <a:t>in </a:t>
            </a: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i="1" dirty="0"/>
              <a:t>dept name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building </a:t>
            </a:r>
            <a:r>
              <a:rPr lang="en-US" altLang="en-US" dirty="0"/>
              <a:t>= 'Watson');</a:t>
            </a:r>
          </a:p>
          <a:p>
            <a:pPr>
              <a:tabLst>
                <a:tab pos="1239441" algn="l"/>
                <a:tab pos="1975247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96796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Deletion (Cont.)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3104"/>
            <a:ext cx="5906834" cy="610790"/>
          </a:xfrm>
        </p:spPr>
        <p:txBody>
          <a:bodyPr/>
          <a:lstStyle/>
          <a:p>
            <a:pPr>
              <a:tabLst>
                <a:tab pos="1027510" algn="l"/>
                <a:tab pos="2355056" algn="l"/>
              </a:tabLst>
            </a:pPr>
            <a:r>
              <a:rPr lang="en-US" altLang="en-US" dirty="0"/>
              <a:t>Delete all instructors whose salary is less than the average salary of instructors</a:t>
            </a:r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Problem:  as we delete tuples from </a:t>
            </a:r>
            <a:r>
              <a:rPr lang="en-US" altLang="en-US" i="1" dirty="0"/>
              <a:t>instructor</a:t>
            </a:r>
            <a:r>
              <a:rPr lang="en-US" altLang="en-US" dirty="0"/>
              <a:t>, the average salary changes</a:t>
            </a:r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Solution used in SQL: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First, compute </a:t>
            </a:r>
            <a:r>
              <a:rPr lang="en-US" altLang="en-US" b="1" dirty="0" err="1"/>
              <a:t>avg</a:t>
            </a:r>
            <a:r>
              <a:rPr lang="en-US" altLang="en-US" dirty="0"/>
              <a:t> (salary) and find all tuples to delete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Next, delete all tuples found above (without recomputing </a:t>
            </a:r>
            <a:r>
              <a:rPr lang="en-US" altLang="en-US" b="1" dirty="0" err="1"/>
              <a:t>avg</a:t>
            </a:r>
            <a:r>
              <a:rPr lang="en-US" altLang="en-US" dirty="0"/>
              <a:t> or retesting the tuples)</a:t>
            </a:r>
          </a:p>
          <a:p>
            <a:pPr lvl="1">
              <a:tabLst>
                <a:tab pos="1027510" algn="l"/>
                <a:tab pos="2355056" algn="l"/>
              </a:tabLst>
            </a:pPr>
            <a:endParaRPr lang="en-US" altLang="en-US" dirty="0"/>
          </a:p>
        </p:txBody>
      </p:sp>
      <p:sp>
        <p:nvSpPr>
          <p:cNvPr id="63491" name="Text Box 4"/>
          <p:cNvSpPr txBox="1">
            <a:spLocks noChangeArrowheads="1"/>
          </p:cNvSpPr>
          <p:nvPr/>
        </p:nvSpPr>
        <p:spPr bwMode="auto">
          <a:xfrm>
            <a:off x="2288219" y="1269302"/>
            <a:ext cx="4789238" cy="68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delete from 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instructor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where 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 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&lt; (</a:t>
            </a:r>
            <a:r>
              <a:rPr kumimoji="1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</a:t>
            </a:r>
            <a:r>
              <a:rPr kumimoji="1" lang="en-US" altLang="en-US" sz="1275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</a:t>
            </a:r>
            <a:r>
              <a:rPr kumimoji="1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 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                        from 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instructor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1336696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870472" y="208360"/>
            <a:ext cx="6057900" cy="342900"/>
          </a:xfrm>
        </p:spPr>
        <p:txBody>
          <a:bodyPr/>
          <a:lstStyle/>
          <a:p>
            <a:r>
              <a:rPr lang="en-US" altLang="en-US" dirty="0"/>
              <a:t>Insertion</a:t>
            </a:r>
          </a:p>
        </p:txBody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9" y="851559"/>
            <a:ext cx="5739414" cy="3440382"/>
          </a:xfrm>
        </p:spPr>
        <p:txBody>
          <a:bodyPr/>
          <a:lstStyle/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course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course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or equivalently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dirty="0"/>
              <a:t>           </a:t>
            </a:r>
            <a:r>
              <a:rPr lang="en-US" altLang="en-US" b="1" dirty="0"/>
              <a:t>insert into </a:t>
            </a:r>
            <a:r>
              <a:rPr lang="en-US" altLang="en-US" i="1" dirty="0"/>
              <a:t>course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/>
              <a:t>title</a:t>
            </a:r>
            <a:r>
              <a:rPr lang="en-US" altLang="en-US" dirty="0"/>
              <a:t>, </a:t>
            </a:r>
            <a:r>
              <a:rPr lang="en-US" altLang="en-US" i="1" dirty="0" err="1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student  </a:t>
            </a:r>
            <a:r>
              <a:rPr lang="en-US" altLang="en-US" dirty="0"/>
              <a:t>with </a:t>
            </a:r>
            <a:r>
              <a:rPr lang="en-US" altLang="en-US" i="1" dirty="0"/>
              <a:t>tot_creds </a:t>
            </a:r>
            <a:r>
              <a:rPr lang="en-US" altLang="en-US" dirty="0"/>
              <a:t>set to null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student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('3003', 'Green', 'Finance', </a:t>
            </a:r>
            <a:r>
              <a:rPr lang="en-US" altLang="en-US" i="1" dirty="0"/>
              <a:t>null</a:t>
            </a:r>
            <a:r>
              <a:rPr lang="en-US" altLang="en-US" dirty="0"/>
              <a:t>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60428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04AD1A-1F45-81AD-7A8A-5D4F84E44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Model-driven engineering (MDE) is a software development methodology that focuses on creating and exploiting domain models, which are conceptual models of all the topics related to a specific problem. Hence, it highlights and aims at abstract representations of the knowledge and activities that govern a particular application domain, rather than the computing (i.e. algorithmic) concepts.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In software engineering, a domain model is a conceptual model of the domain that incorporates both behavior and data.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A modeling language is any artificial language that can be used express data, information or knowledge or systems in a structure that is defined by a consistent set of rules. A modeling language can be graphical or textual.</a:t>
            </a:r>
          </a:p>
          <a:p>
            <a:pPr lvl="1"/>
            <a:r>
              <a:rPr lang="en-US" sz="1400" dirty="0"/>
              <a:t>Graphical modeling languages use a diagram technique with named symbols that represent concepts and lines that connect the symbols and represent relationships and various other graphical notation to represent constraints.</a:t>
            </a:r>
          </a:p>
          <a:p>
            <a:pPr lvl="1"/>
            <a:r>
              <a:rPr lang="en-US" sz="1400" dirty="0"/>
              <a:t>Textual modeling languages may use standardized keywords accompanied by parameters or natural language terms and phrases to make computer-interpretable expressions.</a:t>
            </a:r>
          </a:p>
          <a:p>
            <a:pPr lvl="1"/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450B79-D9CA-76B8-DFE4-49F49492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According to Wikipedia</a:t>
            </a:r>
          </a:p>
        </p:txBody>
      </p:sp>
    </p:spTree>
    <p:extLst>
      <p:ext uri="{BB962C8B-B14F-4D97-AF65-F5344CB8AC3E}">
        <p14:creationId xmlns:p14="http://schemas.microsoft.com/office/powerpoint/2010/main" val="13603901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09750" y="184547"/>
            <a:ext cx="6043613" cy="342900"/>
          </a:xfrm>
        </p:spPr>
        <p:txBody>
          <a:bodyPr/>
          <a:lstStyle/>
          <a:p>
            <a:r>
              <a:rPr lang="en-US" altLang="en-US" dirty="0"/>
              <a:t>Insertion (Cont.)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5585" y="829866"/>
            <a:ext cx="5671055" cy="3806142"/>
          </a:xfrm>
        </p:spPr>
        <p:txBody>
          <a:bodyPr/>
          <a:lstStyle/>
          <a:p>
            <a:pPr>
              <a:tabLst>
                <a:tab pos="681038" algn="l"/>
              </a:tabLst>
            </a:pPr>
            <a:r>
              <a:rPr lang="en-US" altLang="en-US" dirty="0"/>
              <a:t>Make each student in the Music department who has earned more than 144 credit hours an instructor in the Music department with a salary of  $18,000.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	    </a:t>
            </a:r>
            <a:r>
              <a:rPr lang="en-US" altLang="en-US" b="1" dirty="0"/>
              <a:t>insert into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ID, name, dept_name, 18000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from </a:t>
            </a:r>
            <a:r>
              <a:rPr lang="en-US" altLang="en-US" i="1" dirty="0"/>
              <a:t>  student 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where </a:t>
            </a:r>
            <a:r>
              <a:rPr lang="en-US" altLang="en-US" i="1" dirty="0"/>
              <a:t>  dept_name = '</a:t>
            </a:r>
            <a:r>
              <a:rPr lang="en-US" altLang="en-US" dirty="0"/>
              <a:t>Music' </a:t>
            </a:r>
            <a:r>
              <a:rPr lang="en-US" altLang="en-US" b="1" dirty="0"/>
              <a:t>and </a:t>
            </a:r>
            <a:r>
              <a:rPr lang="en-US" altLang="en-US" i="1" dirty="0" err="1"/>
              <a:t>total_cred</a:t>
            </a:r>
            <a:r>
              <a:rPr lang="en-US" altLang="en-US" b="1" dirty="0"/>
              <a:t> </a:t>
            </a:r>
            <a:r>
              <a:rPr lang="en-US" altLang="en-US" dirty="0"/>
              <a:t>&gt;</a:t>
            </a:r>
            <a:r>
              <a:rPr lang="en-US" altLang="en-US" b="1" dirty="0"/>
              <a:t> </a:t>
            </a:r>
            <a:r>
              <a:rPr lang="en-US" altLang="en-US" dirty="0"/>
              <a:t>144;</a:t>
            </a:r>
            <a:endParaRPr lang="en-US" altLang="en-US" i="1" dirty="0"/>
          </a:p>
          <a:p>
            <a:pPr>
              <a:buNone/>
              <a:tabLst>
                <a:tab pos="681038" algn="l"/>
              </a:tabLst>
            </a:pPr>
            <a:r>
              <a:rPr lang="en-US" altLang="en-US" sz="600" i="1" dirty="0"/>
              <a:t> </a:t>
            </a:r>
          </a:p>
          <a:p>
            <a:pPr>
              <a:tabLst>
                <a:tab pos="681038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 from where</a:t>
            </a:r>
            <a:r>
              <a:rPr lang="en-US" altLang="en-US" dirty="0"/>
              <a:t> statement is evaluated fully before any of its results are inserted into the relation.  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Otherwise queries like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	</a:t>
            </a:r>
            <a:r>
              <a:rPr lang="en-US" altLang="en-US" b="1" dirty="0"/>
              <a:t>insert into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 </a:t>
            </a:r>
            <a:r>
              <a:rPr lang="en-US" altLang="en-US" b="1" dirty="0"/>
              <a:t>select</a:t>
            </a:r>
            <a:r>
              <a:rPr lang="en-US" altLang="en-US" dirty="0"/>
              <a:t> * 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would cause problem</a:t>
            </a:r>
          </a:p>
        </p:txBody>
      </p:sp>
    </p:spTree>
    <p:extLst>
      <p:ext uri="{BB962C8B-B14F-4D97-AF65-F5344CB8AC3E}">
        <p14:creationId xmlns:p14="http://schemas.microsoft.com/office/powerpoint/2010/main" val="17883655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6" y="829009"/>
            <a:ext cx="5726097" cy="3657600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Give  a  5% salary raise to all instructors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those instructors who earn less than 70000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70000;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instructors whose salary is less than average</a:t>
            </a:r>
          </a:p>
          <a:p>
            <a:pPr>
              <a:buNone/>
              <a:tabLst>
                <a:tab pos="1752600" algn="l"/>
              </a:tabLst>
            </a:pPr>
            <a:r>
              <a:rPr lang="en-US" altLang="en-US" b="1" dirty="0">
                <a:sym typeface="Symbol" panose="05050102010706020507" pitchFamily="18" charset="2"/>
              </a:rPr>
              <a:t>                          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 (</a:t>
            </a:r>
            <a:r>
              <a:rPr lang="en-US" altLang="en-US" b="1" dirty="0">
                <a:sym typeface="Symbol" panose="05050102010706020507" pitchFamily="18" charset="2"/>
              </a:rPr>
              <a:t>select </a:t>
            </a:r>
            <a:r>
              <a:rPr lang="en-US" altLang="en-US" b="1" dirty="0" err="1">
                <a:sym typeface="Symbol" panose="05050102010706020507" pitchFamily="18" charset="2"/>
              </a:rPr>
              <a:t>avg</a:t>
            </a:r>
            <a:r>
              <a:rPr lang="en-US" altLang="en-US" b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(salary)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                            </a:t>
            </a:r>
            <a:r>
              <a:rPr lang="en-US" altLang="en-US" b="1" dirty="0">
                <a:sym typeface="Symbol" panose="05050102010706020507" pitchFamily="18" charset="2"/>
              </a:rPr>
              <a:t>from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);</a:t>
            </a:r>
          </a:p>
          <a:p>
            <a:pPr>
              <a:tabLst>
                <a:tab pos="1752600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320047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 (Cont.)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8" y="825624"/>
            <a:ext cx="5726096" cy="2959993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Increase salaries of instructors whose salary is over $100,000 by 3%, and all others by a 5% 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/>
              <a:t>Write two </a:t>
            </a:r>
            <a:r>
              <a:rPr lang="en-US" altLang="en-US" b="1" dirty="0"/>
              <a:t>update </a:t>
            </a:r>
            <a:r>
              <a:rPr lang="en-US" altLang="en-US" dirty="0"/>
              <a:t>statements: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1.03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&gt; 100000;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&lt;= 100000;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 order is important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Can be done better using the </a:t>
            </a:r>
            <a:r>
              <a:rPr lang="en-US" altLang="en-US" b="1" dirty="0">
                <a:sym typeface="Symbol" panose="05050102010706020507" pitchFamily="18" charset="2"/>
              </a:rPr>
              <a:t>case </a:t>
            </a:r>
            <a:r>
              <a:rPr lang="en-US" altLang="en-US" dirty="0">
                <a:sym typeface="Symbol" panose="05050102010706020507" pitchFamily="18" charset="2"/>
              </a:rPr>
              <a:t>statement (next slide)</a:t>
            </a:r>
          </a:p>
        </p:txBody>
      </p:sp>
    </p:spTree>
    <p:extLst>
      <p:ext uri="{BB962C8B-B14F-4D97-AF65-F5344CB8AC3E}">
        <p14:creationId xmlns:p14="http://schemas.microsoft.com/office/powerpoint/2010/main" val="24090441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>
          <a:xfrm>
            <a:off x="1814513" y="60722"/>
            <a:ext cx="6057900" cy="457200"/>
          </a:xfrm>
        </p:spPr>
        <p:txBody>
          <a:bodyPr/>
          <a:lstStyle/>
          <a:p>
            <a:r>
              <a:rPr lang="en-US" altLang="en-US" dirty="0"/>
              <a:t>Case Statement for Conditional Updates</a:t>
            </a:r>
          </a:p>
        </p:txBody>
      </p:sp>
      <p:sp>
        <p:nvSpPr>
          <p:cNvPr id="675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7" y="820342"/>
            <a:ext cx="5421682" cy="1932002"/>
          </a:xfrm>
        </p:spPr>
        <p:txBody>
          <a:bodyPr/>
          <a:lstStyle/>
          <a:p>
            <a:r>
              <a:rPr lang="en-US" altLang="en-US" dirty="0"/>
              <a:t>Same query as before but with case statement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		 </a:t>
            </a:r>
            <a:r>
              <a:rPr lang="en-US" altLang="en-US" b="1" dirty="0"/>
              <a:t>update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</a:t>
            </a:r>
            <a:r>
              <a:rPr lang="en-US" altLang="en-US" b="1" dirty="0"/>
              <a:t>set </a:t>
            </a:r>
            <a:r>
              <a:rPr lang="en-US" altLang="en-US" i="1" dirty="0"/>
              <a:t>salary </a:t>
            </a:r>
            <a:r>
              <a:rPr lang="en-US" altLang="en-US" dirty="0"/>
              <a:t>= </a:t>
            </a:r>
            <a:r>
              <a:rPr lang="en-US" altLang="en-US" b="1" dirty="0"/>
              <a:t>case</a:t>
            </a:r>
            <a:br>
              <a:rPr lang="en-US" altLang="en-US" b="1" dirty="0"/>
            </a:br>
            <a:r>
              <a:rPr lang="en-US" altLang="en-US" b="1" dirty="0"/>
              <a:t>                                      when </a:t>
            </a:r>
            <a:r>
              <a:rPr lang="en-US" altLang="en-US" i="1" dirty="0"/>
              <a:t>salary </a:t>
            </a:r>
            <a:r>
              <a:rPr lang="en-US" altLang="en-US" dirty="0"/>
              <a:t>&lt;= 100000 </a:t>
            </a:r>
            <a:r>
              <a:rPr lang="en-US" altLang="en-US" b="1" dirty="0"/>
              <a:t>then </a:t>
            </a:r>
            <a:r>
              <a:rPr lang="en-US" altLang="en-US" i="1" dirty="0"/>
              <a:t>salary </a:t>
            </a:r>
            <a:r>
              <a:rPr lang="en-US" altLang="en-US" dirty="0"/>
              <a:t>* 1.05</a:t>
            </a:r>
            <a:br>
              <a:rPr lang="en-US" altLang="en-US" dirty="0"/>
            </a:br>
            <a:r>
              <a:rPr lang="en-US" altLang="en-US" dirty="0"/>
              <a:t>                                      </a:t>
            </a:r>
            <a:r>
              <a:rPr lang="en-US" altLang="en-US" b="1" dirty="0"/>
              <a:t>else </a:t>
            </a:r>
            <a:r>
              <a:rPr lang="en-US" altLang="en-US" i="1" dirty="0"/>
              <a:t>salary </a:t>
            </a:r>
            <a:r>
              <a:rPr lang="en-US" altLang="en-US" dirty="0"/>
              <a:t>* 1.03</a:t>
            </a:r>
            <a:br>
              <a:rPr lang="en-US" altLang="en-US" dirty="0"/>
            </a:br>
            <a:r>
              <a:rPr lang="en-US" altLang="en-US" dirty="0"/>
              <a:t>                                     </a:t>
            </a:r>
            <a:r>
              <a:rPr lang="en-US" altLang="en-US" b="1" dirty="0"/>
              <a:t>end</a:t>
            </a: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Joined Relations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96134"/>
            <a:ext cx="5689153" cy="3411140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ＭＳ Ｐゴシック" pitchFamily="34" charset="-128"/>
              </a:rPr>
              <a:t>Join operations</a:t>
            </a:r>
            <a:r>
              <a:rPr lang="en-US" altLang="en-US" dirty="0">
                <a:solidFill>
                  <a:srgbClr val="002060"/>
                </a:solidFill>
                <a:ea typeface="ＭＳ Ｐゴシック" pitchFamily="34" charset="-128"/>
              </a:rPr>
              <a:t> </a:t>
            </a:r>
            <a:r>
              <a:rPr lang="en-US" altLang="en-US" dirty="0">
                <a:ea typeface="ＭＳ Ｐゴシック" pitchFamily="34" charset="-128"/>
              </a:rPr>
              <a:t>take two relations and return as a result another relation.</a:t>
            </a:r>
          </a:p>
          <a:p>
            <a:r>
              <a:rPr lang="en-US" altLang="en-US" dirty="0">
                <a:ea typeface="ＭＳ Ｐゴシック" pitchFamily="34" charset="-128"/>
              </a:rPr>
              <a:t>A join operation is a Cartesian product which requires that tuples in the two relations match (under some condition).  It also specifies the attributes that are present in the result of the join </a:t>
            </a:r>
          </a:p>
          <a:p>
            <a:r>
              <a:rPr lang="en-US" altLang="en-US" dirty="0">
                <a:ea typeface="ＭＳ Ｐゴシック" pitchFamily="34" charset="-128"/>
              </a:rPr>
              <a:t>The join operations are typically used as subquery expressions in the </a:t>
            </a: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dirty="0">
                <a:ea typeface="ＭＳ Ｐゴシック" pitchFamily="34" charset="-128"/>
              </a:rPr>
              <a:t>clause</a:t>
            </a:r>
          </a:p>
          <a:p>
            <a:r>
              <a:rPr lang="en-US" altLang="en-US" dirty="0">
                <a:ea typeface="ＭＳ Ｐゴシック" pitchFamily="34" charset="-128"/>
              </a:rPr>
              <a:t>Three types of joins: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Natural join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Inner join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Outer join</a:t>
            </a:r>
          </a:p>
          <a:p>
            <a:pPr lvl="1">
              <a:buFont typeface="Monotype Sorts" charset="2"/>
              <a:buNone/>
            </a:pPr>
            <a:endParaRPr lang="en-US" altLang="en-US" sz="1500" dirty="0">
              <a:ea typeface="ＭＳ Ｐゴシック" pitchFamily="34" charset="-128"/>
            </a:endParaRPr>
          </a:p>
          <a:p>
            <a:endParaRPr lang="en-US" altLang="en-US" dirty="0">
              <a:ea typeface="ＭＳ Ｐゴシック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7E2114-750B-2C49-958F-042F338207CE}"/>
              </a:ext>
            </a:extLst>
          </p:cNvPr>
          <p:cNvSpPr txBox="1"/>
          <p:nvPr/>
        </p:nvSpPr>
        <p:spPr>
          <a:xfrm>
            <a:off x="609600" y="3943350"/>
            <a:ext cx="7460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Notes: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You will also hear terms like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-join, non-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-join, theta join, semi-join, ...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ask for definitions on exams, but you can just look them up.</a:t>
            </a:r>
          </a:p>
        </p:txBody>
      </p:sp>
    </p:spTree>
    <p:extLst>
      <p:ext uri="{BB962C8B-B14F-4D97-AF65-F5344CB8AC3E}">
        <p14:creationId xmlns:p14="http://schemas.microsoft.com/office/powerpoint/2010/main" val="37862750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Natural Join in SQL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4" y="809245"/>
            <a:ext cx="5735761" cy="3737372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Natural join matches tuples with the same values for all common attributes, and retains only one copy of each common column.</a:t>
            </a:r>
          </a:p>
          <a:p>
            <a:r>
              <a:rPr lang="en-US" altLang="en-US" dirty="0">
                <a:ea typeface="ＭＳ Ｐゴシック" pitchFamily="34" charset="-128"/>
              </a:rPr>
              <a:t>List the names of instructors along with the course ID of the courses that they taught</a:t>
            </a:r>
          </a:p>
          <a:p>
            <a:pPr lvl="1"/>
            <a:r>
              <a:rPr lang="en-US" altLang="en-US" b="1" dirty="0">
                <a:ea typeface="ＭＳ Ｐゴシック" pitchFamily="34" charset="-128"/>
              </a:rPr>
              <a:t>select </a:t>
            </a:r>
            <a:r>
              <a:rPr lang="en-US" altLang="en-US" i="1" dirty="0">
                <a:ea typeface="ＭＳ Ｐゴシック" pitchFamily="34" charset="-128"/>
              </a:rPr>
              <a:t>name</a:t>
            </a:r>
            <a:r>
              <a:rPr lang="en-US" altLang="en-US" dirty="0">
                <a:ea typeface="ＭＳ Ｐゴシック" pitchFamily="34" charset="-128"/>
              </a:rPr>
              <a:t>, </a:t>
            </a:r>
            <a:r>
              <a:rPr lang="en-US" altLang="en-US" i="1" dirty="0" err="1">
                <a:ea typeface="ＭＳ Ｐゴシック" pitchFamily="34" charset="-128"/>
              </a:rPr>
              <a:t>course_id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 students, takes,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where </a:t>
            </a:r>
            <a:r>
              <a:rPr lang="en-US" altLang="en-US" i="1" dirty="0">
                <a:ea typeface="ＭＳ Ｐゴシック" pitchFamily="34" charset="-128"/>
              </a:rPr>
              <a:t>student.ID </a:t>
            </a:r>
            <a:r>
              <a:rPr lang="en-US" altLang="en-US" dirty="0">
                <a:ea typeface="ＭＳ Ｐゴシック" pitchFamily="34" charset="-128"/>
              </a:rPr>
              <a:t>= </a:t>
            </a:r>
            <a:r>
              <a:rPr lang="en-US" altLang="en-US" i="1" dirty="0">
                <a:ea typeface="ＭＳ Ｐゴシック" pitchFamily="34" charset="-128"/>
              </a:rPr>
              <a:t>takes.ID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r>
              <a:rPr lang="en-US" altLang="en-US" dirty="0">
                <a:ea typeface="ＭＳ Ｐゴシック" pitchFamily="34" charset="-128"/>
              </a:rPr>
              <a:t>Same query in SQL with “natural join” construct</a:t>
            </a:r>
          </a:p>
          <a:p>
            <a:pPr lvl="1"/>
            <a:r>
              <a:rPr lang="en-US" altLang="en-US" b="1" dirty="0">
                <a:ea typeface="ＭＳ Ｐゴシック" pitchFamily="34" charset="-128"/>
              </a:rPr>
              <a:t>select </a:t>
            </a:r>
            <a:r>
              <a:rPr lang="en-US" altLang="en-US" i="1" dirty="0">
                <a:ea typeface="ＭＳ Ｐゴシック" pitchFamily="34" charset="-128"/>
              </a:rPr>
              <a:t>name</a:t>
            </a:r>
            <a:r>
              <a:rPr lang="en-US" altLang="en-US" dirty="0">
                <a:ea typeface="ＭＳ Ｐゴシック" pitchFamily="34" charset="-128"/>
              </a:rPr>
              <a:t>,</a:t>
            </a:r>
            <a:r>
              <a:rPr lang="en-US" altLang="en-US" i="1" dirty="0">
                <a:ea typeface="ＭＳ Ｐゴシック" pitchFamily="34" charset="-128"/>
              </a:rPr>
              <a:t> </a:t>
            </a:r>
            <a:r>
              <a:rPr lang="en-US" altLang="en-US" i="1" dirty="0" err="1">
                <a:ea typeface="ＭＳ Ｐゴシック" pitchFamily="34" charset="-128"/>
              </a:rPr>
              <a:t>course_id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student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i="1" dirty="0">
                <a:ea typeface="ＭＳ Ｐゴシック" pitchFamily="34" charset="-128"/>
              </a:rPr>
              <a:t>takes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pPr>
              <a:buFont typeface="Monotype Sorts" charset="2"/>
              <a:buNone/>
            </a:pPr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7686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Natural Join in SQL (Cont.)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918973"/>
            <a:ext cx="5729102" cy="2656332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The </a:t>
            </a:r>
            <a:r>
              <a:rPr lang="en-US" altLang="en-US" b="1" dirty="0">
                <a:ea typeface="ＭＳ Ｐゴシック" pitchFamily="34" charset="-128"/>
              </a:rPr>
              <a:t>from</a:t>
            </a:r>
            <a:r>
              <a:rPr lang="en-US" altLang="en-US" dirty="0">
                <a:ea typeface="ＭＳ Ｐゴシック" pitchFamily="34" charset="-128"/>
              </a:rPr>
              <a:t> clause can have multiple relations combined using natural join:</a:t>
            </a:r>
          </a:p>
          <a:p>
            <a:pPr lvl="1">
              <a:buNone/>
            </a:pPr>
            <a:r>
              <a:rPr lang="en-US" altLang="en-US" b="1" dirty="0">
                <a:ea typeface="ＭＳ Ｐゴシック" pitchFamily="34" charset="-128"/>
              </a:rPr>
              <a:t>     select </a:t>
            </a:r>
            <a:r>
              <a:rPr lang="en-US" altLang="en-US" i="1" dirty="0">
                <a:ea typeface="ＭＳ Ｐゴシック" pitchFamily="34" charset="-128"/>
              </a:rPr>
              <a:t> A</a:t>
            </a:r>
            <a:r>
              <a:rPr lang="en-US" altLang="en-US" i="1" baseline="-25000" dirty="0">
                <a:ea typeface="ＭＳ Ｐゴシック" pitchFamily="34" charset="-128"/>
              </a:rPr>
              <a:t>1</a:t>
            </a:r>
            <a:r>
              <a:rPr lang="en-US" altLang="en-US" i="1" dirty="0">
                <a:ea typeface="ＭＳ Ｐゴシック" pitchFamily="34" charset="-128"/>
              </a:rPr>
              <a:t>, A</a:t>
            </a:r>
            <a:r>
              <a:rPr lang="en-US" altLang="en-US" i="1" baseline="-25000" dirty="0">
                <a:ea typeface="ＭＳ Ｐゴシック" pitchFamily="34" charset="-128"/>
              </a:rPr>
              <a:t>2</a:t>
            </a:r>
            <a:r>
              <a:rPr lang="en-US" altLang="en-US" i="1" dirty="0">
                <a:ea typeface="ＭＳ Ｐゴシック" pitchFamily="34" charset="-128"/>
              </a:rPr>
              <a:t>, … A</a:t>
            </a:r>
            <a:r>
              <a:rPr lang="en-US" altLang="en-US" i="1" baseline="-25000" dirty="0">
                <a:ea typeface="ＭＳ Ｐゴシック" pitchFamily="34" charset="-128"/>
              </a:rPr>
              <a:t>n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 r</a:t>
            </a:r>
            <a:r>
              <a:rPr lang="en-US" altLang="en-US" i="1" baseline="-25000" dirty="0">
                <a:ea typeface="ＭＳ Ｐゴシック" pitchFamily="34" charset="-128"/>
              </a:rPr>
              <a:t>1</a:t>
            </a:r>
            <a:r>
              <a:rPr lang="en-US" altLang="en-US" i="1" dirty="0">
                <a:ea typeface="ＭＳ Ｐゴシック" pitchFamily="34" charset="-128"/>
              </a:rPr>
              <a:t> 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i="1" dirty="0">
                <a:ea typeface="ＭＳ Ｐゴシック" pitchFamily="34" charset="-128"/>
              </a:rPr>
              <a:t>r</a:t>
            </a:r>
            <a:r>
              <a:rPr lang="en-US" altLang="en-US" i="1" baseline="-25000" dirty="0">
                <a:ea typeface="ＭＳ Ｐゴシック" pitchFamily="34" charset="-128"/>
              </a:rPr>
              <a:t>2</a:t>
            </a:r>
            <a:r>
              <a:rPr lang="en-US" altLang="en-US" i="1" dirty="0">
                <a:ea typeface="ＭＳ Ｐゴシック" pitchFamily="34" charset="-128"/>
              </a:rPr>
              <a:t>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b="1" i="1" dirty="0">
                <a:ea typeface="ＭＳ Ｐゴシック" pitchFamily="34" charset="-128"/>
              </a:rPr>
              <a:t>..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dirty="0" err="1">
                <a:ea typeface="ＭＳ Ｐゴシック" pitchFamily="34" charset="-128"/>
              </a:rPr>
              <a:t>r</a:t>
            </a:r>
            <a:r>
              <a:rPr lang="en-US" altLang="en-US" baseline="-25000" dirty="0" err="1">
                <a:ea typeface="ＭＳ Ｐゴシック" pitchFamily="34" charset="-128"/>
              </a:rPr>
              <a:t>n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where  </a:t>
            </a:r>
            <a:r>
              <a:rPr lang="en-US" altLang="en-US" i="1" dirty="0">
                <a:ea typeface="ＭＳ Ｐゴシック" pitchFamily="34" charset="-128"/>
              </a:rPr>
              <a:t>P 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pPr>
              <a:buNone/>
            </a:pPr>
            <a:endParaRPr lang="en-US" altLang="en-US" dirty="0">
              <a:ea typeface="ＭＳ Ｐゴシック" pitchFamily="34" charset="-128"/>
            </a:endParaRPr>
          </a:p>
          <a:p>
            <a:pPr>
              <a:buFont typeface="Monotype Sorts" charset="2"/>
              <a:buNone/>
            </a:pPr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04602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Student Relation</a:t>
            </a:r>
          </a:p>
        </p:txBody>
      </p:sp>
      <p:pic>
        <p:nvPicPr>
          <p:cNvPr id="1029" name="Picture 5" descr="W:\db-book\db7\slide-dir\Tables-Figures\EPS-PDF-JPG-dir\tables\studen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61265" y="1194239"/>
            <a:ext cx="3467826" cy="30861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19612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Takes Relation</a:t>
            </a:r>
          </a:p>
        </p:txBody>
      </p:sp>
      <p:pic>
        <p:nvPicPr>
          <p:cNvPr id="1026" name="Picture 2" descr="C:\Users\as668\Desktop\Judi-Done\4_0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89727" y="886811"/>
            <a:ext cx="3194759" cy="3843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696054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0" i="1" dirty="0">
                <a:ea typeface="+mj-ea"/>
              </a:rPr>
              <a:t>student</a:t>
            </a:r>
            <a:r>
              <a:rPr lang="en-US" dirty="0">
                <a:ea typeface="+mj-ea"/>
              </a:rPr>
              <a:t> natural join </a:t>
            </a:r>
            <a:r>
              <a:rPr lang="en-US" b="0" i="1" dirty="0">
                <a:ea typeface="+mj-ea"/>
              </a:rPr>
              <a:t>takes</a:t>
            </a:r>
          </a:p>
        </p:txBody>
      </p:sp>
      <p:pic>
        <p:nvPicPr>
          <p:cNvPr id="2" name="Picture 2" descr="C:\Users\as668\Desktop\Judi-Done\4_0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62900" y="882447"/>
            <a:ext cx="4307641" cy="35788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8311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1DFD68-CDD2-1F4A-B52F-983ECC415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514350"/>
            <a:ext cx="5242610" cy="41148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ER Model: Agility, Separation of Concerns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ER model is a generalization that most</a:t>
            </a:r>
            <a:br>
              <a:rPr lang="en-US" sz="1400" dirty="0"/>
            </a:br>
            <a:r>
              <a:rPr lang="en-US" sz="1400" dirty="0"/>
              <a:t>DB models implement in some form.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Using the ER model enables: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sz="1200" dirty="0"/>
              <a:t>Thinking about and collaborating on design</a:t>
            </a:r>
            <a:br>
              <a:rPr lang="en-US" sz="1200" dirty="0"/>
            </a:br>
            <a:r>
              <a:rPr lang="en-US" sz="1200" dirty="0"/>
              <a:t>with getting bogged down in details.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sz="1200" dirty="0"/>
              <a:t>Enable flexible choices about how to realize/Implement data.</a:t>
            </a:r>
            <a:br>
              <a:rPr lang="en-US" sz="1200" dirty="0"/>
            </a:br>
            <a:endParaRPr lang="en-US" sz="12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ER Diagrams: Communication, Quality, Precision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With a little experience, everyone can understand and ER diagram.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Easier to discuss and collaborate on application’s data than showing SQL table definitions, JSON, ... ...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People think visually. That is why we have whiteboards. ER diagrams are precise and unambiguous.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Guides you to think about relationships, keys, ... And prevents “re-dos” later in the process. It is easier to fix a diagram than a database schema.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322F14-5462-844B-AFCD-40EAC9AF9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Model and ER Modeling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D1455C5-38B2-2342-A926-CAD66D0EC889}"/>
              </a:ext>
            </a:extLst>
          </p:cNvPr>
          <p:cNvSpPr/>
          <p:nvPr/>
        </p:nvSpPr>
        <p:spPr>
          <a:xfrm>
            <a:off x="6510357" y="482059"/>
            <a:ext cx="685800" cy="685800"/>
          </a:xfrm>
          <a:prstGeom prst="ellipse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ER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DB9AE52-1D1C-EB45-882F-8FE0701D6E88}"/>
              </a:ext>
            </a:extLst>
          </p:cNvPr>
          <p:cNvSpPr/>
          <p:nvPr/>
        </p:nvSpPr>
        <p:spPr>
          <a:xfrm>
            <a:off x="5079126" y="1187734"/>
            <a:ext cx="685800" cy="685800"/>
          </a:xfrm>
          <a:prstGeom prst="ellipse">
            <a:avLst/>
          </a:prstGeom>
          <a:solidFill>
            <a:srgbClr val="1A2C6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Relational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BD97E31-0F88-E546-A34C-9999F22E1121}"/>
              </a:ext>
            </a:extLst>
          </p:cNvPr>
          <p:cNvSpPr/>
          <p:nvPr/>
        </p:nvSpPr>
        <p:spPr>
          <a:xfrm>
            <a:off x="6205295" y="1460048"/>
            <a:ext cx="685800" cy="6858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Doc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3CD5B81-E5D9-574A-A73A-48F69FE4062D}"/>
              </a:ext>
            </a:extLst>
          </p:cNvPr>
          <p:cNvSpPr/>
          <p:nvPr/>
        </p:nvSpPr>
        <p:spPr>
          <a:xfrm>
            <a:off x="7031265" y="1456294"/>
            <a:ext cx="685800" cy="68580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Graph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6A59DDB-2DE6-DC48-8853-E58F8B58CA20}"/>
              </a:ext>
            </a:extLst>
          </p:cNvPr>
          <p:cNvSpPr/>
          <p:nvPr/>
        </p:nvSpPr>
        <p:spPr>
          <a:xfrm>
            <a:off x="8157434" y="1134228"/>
            <a:ext cx="685800" cy="6858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...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...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73388A-02C7-BD4D-9B67-A536225F2F53}"/>
              </a:ext>
            </a:extLst>
          </p:cNvPr>
          <p:cNvCxnSpPr>
            <a:stCxn id="5" idx="7"/>
            <a:endCxn id="4" idx="2"/>
          </p:cNvCxnSpPr>
          <p:nvPr/>
        </p:nvCxnSpPr>
        <p:spPr>
          <a:xfrm flipV="1">
            <a:off x="5664493" y="824959"/>
            <a:ext cx="845864" cy="463208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C0E2C1-98B0-994B-B366-A6D62426399D}"/>
              </a:ext>
            </a:extLst>
          </p:cNvPr>
          <p:cNvCxnSpPr>
            <a:cxnSpLocks/>
            <a:stCxn id="6" idx="0"/>
            <a:endCxn id="4" idx="3"/>
          </p:cNvCxnSpPr>
          <p:nvPr/>
        </p:nvCxnSpPr>
        <p:spPr>
          <a:xfrm flipV="1">
            <a:off x="6548195" y="1067426"/>
            <a:ext cx="62595" cy="392622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C2ED9D-3791-E646-A903-A86F3053953F}"/>
              </a:ext>
            </a:extLst>
          </p:cNvPr>
          <p:cNvCxnSpPr>
            <a:cxnSpLocks/>
            <a:stCxn id="7" idx="0"/>
            <a:endCxn id="4" idx="5"/>
          </p:cNvCxnSpPr>
          <p:nvPr/>
        </p:nvCxnSpPr>
        <p:spPr>
          <a:xfrm flipH="1" flipV="1">
            <a:off x="7095724" y="1067426"/>
            <a:ext cx="278441" cy="388868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3B983A7-F4DE-0F49-8C55-8DA2C3397C4E}"/>
              </a:ext>
            </a:extLst>
          </p:cNvPr>
          <p:cNvCxnSpPr>
            <a:cxnSpLocks/>
            <a:stCxn id="8" idx="1"/>
            <a:endCxn id="4" idx="6"/>
          </p:cNvCxnSpPr>
          <p:nvPr/>
        </p:nvCxnSpPr>
        <p:spPr>
          <a:xfrm flipH="1" flipV="1">
            <a:off x="7196157" y="824959"/>
            <a:ext cx="1061710" cy="409702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B31E33F-FA40-B24A-8611-ABDBADD5A9B1}"/>
              </a:ext>
            </a:extLst>
          </p:cNvPr>
          <p:cNvSpPr txBox="1"/>
          <p:nvPr/>
        </p:nvSpPr>
        <p:spPr>
          <a:xfrm>
            <a:off x="5399402" y="460003"/>
            <a:ext cx="115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Abstract Model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B12E4B-3DEF-EC4D-B729-8EE9F5C2529F}"/>
              </a:ext>
            </a:extLst>
          </p:cNvPr>
          <p:cNvSpPr txBox="1"/>
          <p:nvPr/>
        </p:nvSpPr>
        <p:spPr>
          <a:xfrm>
            <a:off x="7953588" y="816017"/>
            <a:ext cx="1249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Concrete Models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70B4F83-EC7A-494B-BFAA-B20337008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412" y="2813468"/>
            <a:ext cx="1235047" cy="8382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E182412-8918-9543-BCA2-7E1BA2723DEF}"/>
              </a:ext>
            </a:extLst>
          </p:cNvPr>
          <p:cNvGrpSpPr/>
          <p:nvPr/>
        </p:nvGrpSpPr>
        <p:grpSpPr>
          <a:xfrm>
            <a:off x="5318348" y="2048530"/>
            <a:ext cx="1071768" cy="1167134"/>
            <a:chOff x="5318348" y="2048530"/>
            <a:chExt cx="1071768" cy="116713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0D4E56A-15B7-0A4F-8FC1-286F068E40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531" y="2440964"/>
              <a:ext cx="421403" cy="77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8AF9F56-429A-0740-83A0-D53FEB6968CF}"/>
                </a:ext>
              </a:extLst>
            </p:cNvPr>
            <p:cNvSpPr txBox="1"/>
            <p:nvPr/>
          </p:nvSpPr>
          <p:spPr>
            <a:xfrm>
              <a:off x="5318348" y="2048530"/>
              <a:ext cx="10717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Business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Professional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44B31E4-8E7D-1E48-A27E-186F44EF4572}"/>
              </a:ext>
            </a:extLst>
          </p:cNvPr>
          <p:cNvGrpSpPr/>
          <p:nvPr/>
        </p:nvGrpSpPr>
        <p:grpSpPr>
          <a:xfrm>
            <a:off x="8255658" y="1897095"/>
            <a:ext cx="421403" cy="1167134"/>
            <a:chOff x="5643531" y="2048530"/>
            <a:chExt cx="421403" cy="1167134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B9E9B9AD-CD6D-C640-B5E4-358FB94222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531" y="2440964"/>
              <a:ext cx="421403" cy="77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5BD5A3D-4252-6B48-B567-4421B525CD82}"/>
                </a:ext>
              </a:extLst>
            </p:cNvPr>
            <p:cNvSpPr txBox="1"/>
            <p:nvPr/>
          </p:nvSpPr>
          <p:spPr>
            <a:xfrm>
              <a:off x="5657704" y="2048530"/>
              <a:ext cx="3930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UI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UX</a:t>
              </a:r>
            </a:p>
          </p:txBody>
        </p:sp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FEE8E52F-5064-8245-9342-0D83EA655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973" y="3849097"/>
            <a:ext cx="421403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01D5B42-FDD4-D541-8730-A9224B80736E}"/>
              </a:ext>
            </a:extLst>
          </p:cNvPr>
          <p:cNvSpPr txBox="1"/>
          <p:nvPr/>
        </p:nvSpPr>
        <p:spPr>
          <a:xfrm>
            <a:off x="8031808" y="3215664"/>
            <a:ext cx="9370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Business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Service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Developer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8E6DB02-C999-6647-A945-AD6FA999BCAE}"/>
              </a:ext>
            </a:extLst>
          </p:cNvPr>
          <p:cNvGrpSpPr/>
          <p:nvPr/>
        </p:nvGrpSpPr>
        <p:grpSpPr>
          <a:xfrm>
            <a:off x="5647950" y="3518708"/>
            <a:ext cx="502382" cy="1167134"/>
            <a:chOff x="5603042" y="2048530"/>
            <a:chExt cx="502382" cy="1167134"/>
          </a:xfrm>
        </p:grpSpPr>
        <p:pic>
          <p:nvPicPr>
            <p:cNvPr id="36" name="Picture 2">
              <a:extLst>
                <a:ext uri="{FF2B5EF4-FFF2-40B4-BE49-F238E27FC236}">
                  <a16:creationId xmlns:a16="http://schemas.microsoft.com/office/drawing/2014/main" id="{B7B23662-259C-194C-86A7-0353D63647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531" y="2440964"/>
              <a:ext cx="421403" cy="77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FD5CAF-9FBC-264F-A0D6-D3A038C412A3}"/>
                </a:ext>
              </a:extLst>
            </p:cNvPr>
            <p:cNvSpPr txBox="1"/>
            <p:nvPr/>
          </p:nvSpPr>
          <p:spPr>
            <a:xfrm>
              <a:off x="5603042" y="2048530"/>
              <a:ext cx="5023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DB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Pros</a:t>
              </a:r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FECF895-A72E-0141-A37C-8216CF45D05C}"/>
              </a:ext>
            </a:extLst>
          </p:cNvPr>
          <p:cNvCxnSpPr>
            <a:cxnSpLocks/>
          </p:cNvCxnSpPr>
          <p:nvPr/>
        </p:nvCxnSpPr>
        <p:spPr>
          <a:xfrm>
            <a:off x="6017846" y="2835423"/>
            <a:ext cx="561658" cy="254223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CC590D7-1945-A546-834D-4A6ABA9EA7F2}"/>
              </a:ext>
            </a:extLst>
          </p:cNvPr>
          <p:cNvCxnSpPr>
            <a:cxnSpLocks/>
          </p:cNvCxnSpPr>
          <p:nvPr/>
        </p:nvCxnSpPr>
        <p:spPr>
          <a:xfrm flipV="1">
            <a:off x="6185379" y="3739087"/>
            <a:ext cx="691022" cy="432293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C608D6-2518-1648-940E-180D79592B5C}"/>
              </a:ext>
            </a:extLst>
          </p:cNvPr>
          <p:cNvCxnSpPr>
            <a:cxnSpLocks/>
          </p:cNvCxnSpPr>
          <p:nvPr/>
        </p:nvCxnSpPr>
        <p:spPr>
          <a:xfrm>
            <a:off x="7511414" y="3697106"/>
            <a:ext cx="771797" cy="427768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8FA1F9-EE62-5B40-8153-247B00E82F5D}"/>
              </a:ext>
            </a:extLst>
          </p:cNvPr>
          <p:cNvCxnSpPr>
            <a:cxnSpLocks/>
          </p:cNvCxnSpPr>
          <p:nvPr/>
        </p:nvCxnSpPr>
        <p:spPr>
          <a:xfrm flipV="1">
            <a:off x="7772400" y="2307196"/>
            <a:ext cx="564089" cy="460834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3946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Dangerous in Natural Join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7401"/>
            <a:ext cx="5751386" cy="3708024"/>
          </a:xfrm>
        </p:spPr>
        <p:txBody>
          <a:bodyPr/>
          <a:lstStyle/>
          <a:p>
            <a:r>
              <a:rPr lang="en-US" dirty="0"/>
              <a:t>Beware of unrelated attributes with same name which get equated incorrectly</a:t>
            </a:r>
          </a:p>
          <a:p>
            <a:r>
              <a:rPr lang="en-US" altLang="en-US" dirty="0">
                <a:ea typeface="ＭＳ Ｐゴシック" pitchFamily="34" charset="-128"/>
              </a:rPr>
              <a:t> </a:t>
            </a:r>
            <a:r>
              <a:rPr lang="en-US" dirty="0"/>
              <a:t>Example -- List the names of students instructors along with the titles of courses that they have taken</a:t>
            </a:r>
          </a:p>
          <a:p>
            <a:pPr lvl="1"/>
            <a:r>
              <a:rPr lang="en-US" dirty="0"/>
              <a:t>Correct version</a:t>
            </a:r>
          </a:p>
          <a:p>
            <a:pPr lvl="1">
              <a:buNone/>
            </a:pPr>
            <a:r>
              <a:rPr lang="en-US" b="1" dirty="0"/>
              <a:t>           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    </a:t>
            </a:r>
            <a:r>
              <a:rPr lang="en-US" b="1" dirty="0"/>
              <a:t>from 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</a:t>
            </a:r>
            <a:r>
              <a:rPr lang="en-US" dirty="0"/>
              <a:t>, </a:t>
            </a:r>
            <a:r>
              <a:rPr lang="en-US" i="1" dirty="0"/>
              <a:t>course</a:t>
            </a:r>
            <a:br>
              <a:rPr lang="en-US" i="1" dirty="0"/>
            </a:br>
            <a:r>
              <a:rPr lang="en-US" i="1" dirty="0"/>
              <a:t>       </a:t>
            </a:r>
            <a:r>
              <a:rPr lang="en-US" b="1" dirty="0"/>
              <a:t>where </a:t>
            </a:r>
            <a:r>
              <a:rPr lang="en-US" i="1" dirty="0" err="1"/>
              <a:t>takes</a:t>
            </a:r>
            <a:r>
              <a:rPr lang="en-US" dirty="0" err="1"/>
              <a:t>.</a:t>
            </a:r>
            <a:r>
              <a:rPr lang="en-US" i="1" dirty="0" err="1"/>
              <a:t>course_id</a:t>
            </a:r>
            <a:r>
              <a:rPr lang="en-US" i="1" dirty="0"/>
              <a:t> </a:t>
            </a:r>
            <a:r>
              <a:rPr lang="en-US" dirty="0"/>
              <a:t>= </a:t>
            </a:r>
            <a:r>
              <a:rPr lang="en-US" i="1" dirty="0" err="1"/>
              <a:t>course</a:t>
            </a:r>
            <a:r>
              <a:rPr lang="en-US" dirty="0" err="1"/>
              <a:t>.</a:t>
            </a:r>
            <a:r>
              <a:rPr lang="en-US" i="1" dirty="0" err="1"/>
              <a:t>course_id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Incorrect version</a:t>
            </a:r>
          </a:p>
          <a:p>
            <a:pPr lvl="2">
              <a:buFont typeface="Webdings" pitchFamily="18" charset="2"/>
              <a:buNone/>
              <a:defRPr/>
            </a:pPr>
            <a:r>
              <a:rPr lang="en-US" b="1" dirty="0"/>
              <a:t>       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 </a:t>
            </a:r>
            <a:r>
              <a:rPr lang="en-US" b="1" dirty="0"/>
              <a:t>natural join </a:t>
            </a:r>
            <a:r>
              <a:rPr lang="en-US" i="1" dirty="0"/>
              <a:t>course</a:t>
            </a:r>
            <a:r>
              <a:rPr lang="en-US" dirty="0"/>
              <a:t>;</a:t>
            </a:r>
          </a:p>
          <a:p>
            <a:pPr lvl="2">
              <a:defRPr/>
            </a:pPr>
            <a:r>
              <a:rPr lang="en-US" dirty="0"/>
              <a:t>This query omits all (student name, course title) pairs where the student takes a course in a department other than the student's own department. </a:t>
            </a:r>
          </a:p>
          <a:p>
            <a:pPr lvl="2">
              <a:defRPr/>
            </a:pPr>
            <a:r>
              <a:rPr lang="en-US" dirty="0"/>
              <a:t>The  correct  version (above), correctly outputs such pairs.</a:t>
            </a:r>
          </a:p>
          <a:p>
            <a:pPr lvl="1"/>
            <a:endParaRPr lang="en-US" sz="1200" dirty="0"/>
          </a:p>
          <a:p>
            <a:pPr lvl="1"/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62432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Join with Using Clause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1719263" y="838632"/>
            <a:ext cx="5809001" cy="2261185"/>
          </a:xfr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indent="-274320"/>
            <a:r>
              <a:rPr lang="en-US" dirty="0"/>
              <a:t>To avoid the danger of equating attributes erroneously, we can use the “</a:t>
            </a:r>
            <a:r>
              <a:rPr lang="en-US" b="1" dirty="0"/>
              <a:t>using</a:t>
            </a:r>
            <a:r>
              <a:rPr lang="en-US" dirty="0"/>
              <a:t>” construct that allows us to specify exactly which columns should be equated.</a:t>
            </a:r>
          </a:p>
          <a:p>
            <a:pPr indent="-27432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i="1" dirty="0"/>
              <a:t>        </a:t>
            </a:r>
            <a:r>
              <a:rPr lang="en-US" b="1" dirty="0"/>
              <a:t>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dirty="0"/>
              <a:t>(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</a:t>
            </a:r>
            <a:r>
              <a:rPr lang="en-US" dirty="0"/>
              <a:t>) </a:t>
            </a:r>
            <a:r>
              <a:rPr lang="en-US" b="1" dirty="0"/>
              <a:t> join </a:t>
            </a:r>
            <a:r>
              <a:rPr lang="en-US" i="1" dirty="0"/>
              <a:t>course</a:t>
            </a:r>
            <a:r>
              <a:rPr lang="en-US" dirty="0"/>
              <a:t> </a:t>
            </a:r>
            <a:r>
              <a:rPr lang="en-US" b="1" dirty="0"/>
              <a:t>using </a:t>
            </a:r>
            <a:r>
              <a:rPr lang="en-US" dirty="0"/>
              <a:t>(</a:t>
            </a:r>
            <a:r>
              <a:rPr lang="en-US" i="1" dirty="0" err="1"/>
              <a:t>course_id</a:t>
            </a:r>
            <a:r>
              <a:rPr lang="en-US" dirty="0"/>
              <a:t>)</a:t>
            </a:r>
          </a:p>
          <a:p>
            <a:pPr indent="-27432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93291533"/>
      </p:ext>
    </p:extLst>
  </p:cSld>
  <p:clrMapOvr>
    <a:masterClrMapping/>
  </p:clrMapOvr>
  <p:transition spd="slow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Condition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1719265" y="820344"/>
            <a:ext cx="5715785" cy="3677840"/>
          </a:xfr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indent="-274320"/>
            <a:r>
              <a:rPr lang="en-US" dirty="0"/>
              <a:t>The  </a:t>
            </a:r>
            <a:r>
              <a:rPr lang="en-US" b="1" dirty="0"/>
              <a:t>on </a:t>
            </a:r>
            <a:r>
              <a:rPr lang="en-US" dirty="0"/>
              <a:t> condition allows a general predicate over the relations being  joined</a:t>
            </a:r>
          </a:p>
          <a:p>
            <a:pPr indent="-274320"/>
            <a:r>
              <a:rPr lang="en-US" dirty="0"/>
              <a:t>This predicate is written like a </a:t>
            </a:r>
            <a:r>
              <a:rPr lang="en-US" b="1" dirty="0"/>
              <a:t>where</a:t>
            </a:r>
            <a:r>
              <a:rPr lang="en-US" dirty="0"/>
              <a:t> clause predicate except for the use of the keyword </a:t>
            </a:r>
            <a:r>
              <a:rPr lang="en-US" b="1" dirty="0"/>
              <a:t>on</a:t>
            </a:r>
          </a:p>
          <a:p>
            <a:pPr indent="-27432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b="1" dirty="0"/>
              <a:t>          select *</a:t>
            </a:r>
            <a:br>
              <a:rPr lang="en-US" i="1" dirty="0"/>
            </a:br>
            <a:r>
              <a:rPr lang="en-US" i="1" dirty="0"/>
              <a:t>     </a:t>
            </a:r>
            <a:r>
              <a:rPr lang="en-US" b="1" dirty="0"/>
              <a:t>from  </a:t>
            </a:r>
            <a:r>
              <a:rPr lang="en-US" i="1" dirty="0"/>
              <a:t>student </a:t>
            </a:r>
            <a:r>
              <a:rPr lang="en-US" b="1" dirty="0"/>
              <a:t>join </a:t>
            </a:r>
            <a:r>
              <a:rPr lang="en-US" i="1" dirty="0"/>
              <a:t>takes</a:t>
            </a:r>
            <a:r>
              <a:rPr lang="en-US" dirty="0"/>
              <a:t> </a:t>
            </a:r>
            <a:r>
              <a:rPr lang="en-US" b="1" dirty="0"/>
              <a:t>on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i="1" dirty="0"/>
          </a:p>
          <a:p>
            <a:pPr lvl="1">
              <a:defRPr/>
            </a:pPr>
            <a:r>
              <a:rPr lang="en-US" dirty="0"/>
              <a:t>The </a:t>
            </a:r>
            <a:r>
              <a:rPr lang="en-US" b="1" dirty="0"/>
              <a:t>on</a:t>
            </a:r>
            <a:r>
              <a:rPr lang="en-US" dirty="0"/>
              <a:t> condition above specifies that a tuple from </a:t>
            </a:r>
            <a:r>
              <a:rPr lang="en-US" i="1" dirty="0"/>
              <a:t>student</a:t>
            </a:r>
            <a:r>
              <a:rPr lang="en-US" dirty="0"/>
              <a:t> matches a tuple from </a:t>
            </a:r>
            <a:r>
              <a:rPr lang="en-US" i="1" dirty="0"/>
              <a:t>takes</a:t>
            </a:r>
            <a:r>
              <a:rPr lang="en-US" dirty="0"/>
              <a:t> if their </a:t>
            </a:r>
            <a:r>
              <a:rPr lang="en-US" i="1" dirty="0"/>
              <a:t>ID</a:t>
            </a:r>
            <a:r>
              <a:rPr lang="en-US" dirty="0"/>
              <a:t> values are equal.</a:t>
            </a:r>
          </a:p>
          <a:p>
            <a:pPr>
              <a:defRPr/>
            </a:pPr>
            <a:r>
              <a:rPr lang="en-US" dirty="0"/>
              <a:t>Equivalent to:</a:t>
            </a:r>
          </a:p>
          <a:p>
            <a:pPr>
              <a:buNone/>
              <a:defRPr/>
            </a:pPr>
            <a:r>
              <a:rPr lang="en-US" b="1" dirty="0"/>
              <a:t>             select *</a:t>
            </a:r>
            <a:br>
              <a:rPr lang="en-US" i="1" dirty="0"/>
            </a:br>
            <a:r>
              <a:rPr lang="en-US" i="1" dirty="0"/>
              <a:t>        </a:t>
            </a:r>
            <a:r>
              <a:rPr lang="en-US" b="1" dirty="0"/>
              <a:t>from  </a:t>
            </a:r>
            <a:r>
              <a:rPr lang="en-US" i="1" dirty="0"/>
              <a:t>student , takes</a:t>
            </a:r>
            <a:r>
              <a:rPr lang="en-US" dirty="0"/>
              <a:t> </a:t>
            </a:r>
            <a:br>
              <a:rPr lang="en-US" i="1" dirty="0"/>
            </a:br>
            <a:r>
              <a:rPr lang="en-US" i="1" dirty="0"/>
              <a:t>        </a:t>
            </a:r>
            <a:r>
              <a:rPr lang="en-US" b="1" dirty="0"/>
              <a:t>where 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dirty="0"/>
          </a:p>
          <a:p>
            <a:pPr>
              <a:defRPr/>
            </a:pPr>
            <a:endParaRPr lang="en-US" i="1" dirty="0"/>
          </a:p>
          <a:p>
            <a:pPr indent="-27432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7793740"/>
      </p:ext>
    </p:extLst>
  </p:cSld>
  <p:clrMapOvr>
    <a:masterClrMapping/>
  </p:clrMapOvr>
  <p:transition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Condition (Cont.)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1719263" y="820343"/>
            <a:ext cx="5775710" cy="3513914"/>
          </a:xfr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indent="-274320"/>
            <a:r>
              <a:rPr lang="en-US" dirty="0"/>
              <a:t>The  </a:t>
            </a:r>
            <a:r>
              <a:rPr lang="en-US" b="1" dirty="0"/>
              <a:t>on </a:t>
            </a:r>
            <a:r>
              <a:rPr lang="en-US" dirty="0"/>
              <a:t> condition allows a general predicate over the relations being joined.  </a:t>
            </a:r>
          </a:p>
          <a:p>
            <a:pPr indent="-274320"/>
            <a:r>
              <a:rPr lang="en-US" dirty="0"/>
              <a:t>This predicate is written like a </a:t>
            </a:r>
            <a:r>
              <a:rPr lang="en-US" b="1" dirty="0"/>
              <a:t>where</a:t>
            </a:r>
            <a:r>
              <a:rPr lang="en-US" dirty="0"/>
              <a:t> clause predicate except for the use of the keyword </a:t>
            </a:r>
            <a:r>
              <a:rPr lang="en-US" b="1" dirty="0"/>
              <a:t>on</a:t>
            </a:r>
            <a:r>
              <a:rPr lang="en-US" dirty="0"/>
              <a:t>.</a:t>
            </a:r>
          </a:p>
          <a:p>
            <a:pPr indent="-27432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i="1" dirty="0"/>
              <a:t>        </a:t>
            </a:r>
            <a:r>
              <a:rPr lang="en-US" b="1" dirty="0"/>
              <a:t>select *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i="1" dirty="0"/>
              <a:t>student </a:t>
            </a:r>
            <a:r>
              <a:rPr lang="en-US" b="1" dirty="0"/>
              <a:t>join </a:t>
            </a:r>
            <a:r>
              <a:rPr lang="en-US" i="1" dirty="0"/>
              <a:t>takes</a:t>
            </a:r>
            <a:r>
              <a:rPr lang="en-US" dirty="0"/>
              <a:t> </a:t>
            </a:r>
            <a:r>
              <a:rPr lang="en-US" b="1" dirty="0"/>
              <a:t>on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i="1" dirty="0"/>
          </a:p>
          <a:p>
            <a:pPr lvl="1">
              <a:defRPr/>
            </a:pPr>
            <a:r>
              <a:rPr lang="en-US" dirty="0"/>
              <a:t>The </a:t>
            </a:r>
            <a:r>
              <a:rPr lang="en-US" b="1" dirty="0"/>
              <a:t>on</a:t>
            </a:r>
            <a:r>
              <a:rPr lang="en-US" dirty="0"/>
              <a:t> condition above specifies that a tuple from </a:t>
            </a:r>
            <a:r>
              <a:rPr lang="en-US" i="1" dirty="0"/>
              <a:t>student</a:t>
            </a:r>
            <a:r>
              <a:rPr lang="en-US" dirty="0"/>
              <a:t> matches a tuple from </a:t>
            </a:r>
            <a:r>
              <a:rPr lang="en-US" i="1" dirty="0"/>
              <a:t>takes</a:t>
            </a:r>
            <a:r>
              <a:rPr lang="en-US" dirty="0"/>
              <a:t> if their </a:t>
            </a:r>
            <a:r>
              <a:rPr lang="en-US" i="1" dirty="0"/>
              <a:t>ID</a:t>
            </a:r>
            <a:r>
              <a:rPr lang="en-US" dirty="0"/>
              <a:t> values are equal.</a:t>
            </a:r>
          </a:p>
          <a:p>
            <a:pPr>
              <a:defRPr/>
            </a:pPr>
            <a:r>
              <a:rPr lang="en-US" dirty="0"/>
              <a:t>Equivalent to:</a:t>
            </a:r>
          </a:p>
          <a:p>
            <a:pPr>
              <a:buNone/>
              <a:defRPr/>
            </a:pPr>
            <a:r>
              <a:rPr lang="en-US" b="1" dirty="0"/>
              <a:t>        select *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i="1" dirty="0"/>
              <a:t>student , takes</a:t>
            </a:r>
            <a:r>
              <a:rPr lang="en-US" dirty="0"/>
              <a:t> 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where 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dirty="0"/>
          </a:p>
          <a:p>
            <a:pPr indent="-274320"/>
            <a:endParaRPr lang="en-US" i="1" dirty="0"/>
          </a:p>
          <a:p>
            <a:pPr indent="-27432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65873064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322F14-5462-844B-AFCD-40EAC9AF9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Modeling – Reasonably Good Summary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B94317-40BC-934C-98FA-CF5F97A41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37" y="581342"/>
            <a:ext cx="4264531" cy="28568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DAE838-34A2-3646-A5FA-ABFCA2524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14350"/>
            <a:ext cx="4429031" cy="29238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C3D3CDB-E393-4E4B-BB47-15DB395A866E}"/>
              </a:ext>
            </a:extLst>
          </p:cNvPr>
          <p:cNvSpPr/>
          <p:nvPr/>
        </p:nvSpPr>
        <p:spPr>
          <a:xfrm>
            <a:off x="1883533" y="353062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https://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pctechnicalpro.blogspot.com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/2017/04/advantages-disadvantages-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er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-model-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dbms.html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BB253B-9B3D-1D49-A2E7-2D9293FB6A65}"/>
              </a:ext>
            </a:extLst>
          </p:cNvPr>
          <p:cNvSpPr txBox="1"/>
          <p:nvPr/>
        </p:nvSpPr>
        <p:spPr>
          <a:xfrm>
            <a:off x="381000" y="3670597"/>
            <a:ext cx="64647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If you get to use Google to help with take home exams, HW, etc.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get to use Google to help with slides.</a:t>
            </a:r>
          </a:p>
        </p:txBody>
      </p:sp>
    </p:spTree>
    <p:extLst>
      <p:ext uri="{BB962C8B-B14F-4D97-AF65-F5344CB8AC3E}">
        <p14:creationId xmlns:p14="http://schemas.microsoft.com/office/powerpoint/2010/main" val="358167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2D78E19-7128-AB45-89B0-C9788FD1E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3168658"/>
            <a:ext cx="8839200" cy="1460492"/>
          </a:xfrm>
        </p:spPr>
        <p:txBody>
          <a:bodyPr>
            <a:noAutofit/>
          </a:bodyPr>
          <a:lstStyle/>
          <a:p>
            <a:r>
              <a:rPr lang="en-US" sz="1400" dirty="0"/>
              <a:t>It is easy to get carried away with modeling.</a:t>
            </a:r>
            <a:br>
              <a:rPr lang="en-US" sz="1400" dirty="0"/>
            </a:br>
            <a:r>
              <a:rPr lang="en-US" sz="1400" dirty="0"/>
              <a:t>You can spend all your time modeling and </a:t>
            </a:r>
            <a:br>
              <a:rPr lang="en-US" sz="1400" dirty="0"/>
            </a:br>
            <a:r>
              <a:rPr lang="en-US" sz="1400" dirty="0"/>
              <a:t>not actually build the schema.</a:t>
            </a:r>
          </a:p>
          <a:p>
            <a:r>
              <a:rPr lang="en-US" sz="1400" dirty="0"/>
              <a:t>We will use the approaches in class.</a:t>
            </a:r>
          </a:p>
          <a:p>
            <a:r>
              <a:rPr lang="en-US" sz="1400" dirty="0"/>
              <a:t>Mostly to understand concepts and patterns.</a:t>
            </a:r>
          </a:p>
          <a:p>
            <a:pPr lvl="1"/>
            <a:endParaRPr lang="en-US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1E100D-46D1-AB43-A566-4F772E1D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 Common and my Approach: Conceptual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Logical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Physical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CA00C7-5FCA-ED41-92F6-C015BFAAB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9" y="767586"/>
            <a:ext cx="4263036" cy="236835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29B5561-4F20-A442-9C26-F059DE76E711}"/>
              </a:ext>
            </a:extLst>
          </p:cNvPr>
          <p:cNvSpPr/>
          <p:nvPr/>
        </p:nvSpPr>
        <p:spPr>
          <a:xfrm>
            <a:off x="87909" y="488645"/>
            <a:ext cx="38562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/>
              </a:rPr>
              <a:t>https://ehikioya.com/conceptual-logical-physical-database-modeling/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DEA7321-FB66-0846-AF0F-596FCA63F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092" y="578625"/>
            <a:ext cx="3567669" cy="236684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363C101-A2E5-7642-A1C8-5B3E16CDB5D4}"/>
              </a:ext>
            </a:extLst>
          </p:cNvPr>
          <p:cNvSpPr/>
          <p:nvPr/>
        </p:nvSpPr>
        <p:spPr>
          <a:xfrm>
            <a:off x="4606925" y="441445"/>
            <a:ext cx="4953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5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0E6ABF-8471-3F45-9901-78DA02184F56}"/>
              </a:ext>
            </a:extLst>
          </p:cNvPr>
          <p:cNvSpPr/>
          <p:nvPr/>
        </p:nvSpPr>
        <p:spPr>
          <a:xfrm>
            <a:off x="4757640" y="4440445"/>
            <a:ext cx="4343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5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321210-7DD1-1241-9618-65A37DB3D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7640" y="2857410"/>
            <a:ext cx="3893743" cy="16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10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lumbia SEAS">
  <a:themeElements>
    <a:clrScheme name="Cornell 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356"/>
      </a:accent1>
      <a:accent2>
        <a:srgbClr val="FEB811"/>
      </a:accent2>
      <a:accent3>
        <a:srgbClr val="AE0F26"/>
      </a:accent3>
      <a:accent4>
        <a:srgbClr val="C4D600"/>
      </a:accent4>
      <a:accent5>
        <a:srgbClr val="998B82"/>
      </a:accent5>
      <a:accent6>
        <a:srgbClr val="AAA9AC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4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sharepoint/v3/field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105907</TotalTime>
  <Words>5342</Words>
  <Application>Microsoft Macintosh PowerPoint</Application>
  <PresentationFormat>On-screen Show (16:9)</PresentationFormat>
  <Paragraphs>549</Paragraphs>
  <Slides>73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73</vt:i4>
      </vt:variant>
    </vt:vector>
  </HeadingPairs>
  <TitlesOfParts>
    <vt:vector size="98" baseType="lpstr">
      <vt:lpstr>ＭＳ Ｐゴシック</vt:lpstr>
      <vt:lpstr>Arial</vt:lpstr>
      <vt:lpstr>Calibri</vt:lpstr>
      <vt:lpstr>Cambria Math</vt:lpstr>
      <vt:lpstr>Century Gothic</vt:lpstr>
      <vt:lpstr>Didact Gothic</vt:lpstr>
      <vt:lpstr>Helvetica</vt:lpstr>
      <vt:lpstr>Inter</vt:lpstr>
      <vt:lpstr>Inter ExtraLight</vt:lpstr>
      <vt:lpstr>Inter Light</vt:lpstr>
      <vt:lpstr>Inter SemiBold</vt:lpstr>
      <vt:lpstr>Monotype Sorts</vt:lpstr>
      <vt:lpstr>Montserrat</vt:lpstr>
      <vt:lpstr>Museo For Dell</vt:lpstr>
      <vt:lpstr>Symbol</vt:lpstr>
      <vt:lpstr>Times New Roman</vt:lpstr>
      <vt:lpstr>Webdings</vt:lpstr>
      <vt:lpstr>Wingdings</vt:lpstr>
      <vt:lpstr>Office Theme</vt:lpstr>
      <vt:lpstr>Columbia SEAS</vt:lpstr>
      <vt:lpstr>3_db-5-grey</vt:lpstr>
      <vt:lpstr>1_Office Theme</vt:lpstr>
      <vt:lpstr>4_db-5-grey</vt:lpstr>
      <vt:lpstr>5_db-5-grey</vt:lpstr>
      <vt:lpstr>6_db-5-grey</vt:lpstr>
      <vt:lpstr>PowerPoint Presentation</vt:lpstr>
      <vt:lpstr>PowerPoint Presentation</vt:lpstr>
      <vt:lpstr>Contents</vt:lpstr>
      <vt:lpstr>PowerPoint Presentation</vt:lpstr>
      <vt:lpstr>PowerPoint Presentation</vt:lpstr>
      <vt:lpstr>Modeling According to Wikipedia</vt:lpstr>
      <vt:lpstr>ER Model and ER Modeling</vt:lpstr>
      <vt:lpstr>ER Modeling – Reasonably Good Summary</vt:lpstr>
      <vt:lpstr>A Common and my Approach: Conceptual  Logical  Physical</vt:lpstr>
      <vt:lpstr>Modeling</vt:lpstr>
      <vt:lpstr>PowerPoint Presentation</vt:lpstr>
      <vt:lpstr>Summary of Symbols Used in E-R Notation</vt:lpstr>
      <vt:lpstr>Symbols Used in E-R Notation (Cont.)</vt:lpstr>
      <vt:lpstr>Crow’s Foot Notation</vt:lpstr>
      <vt:lpstr>UML </vt:lpstr>
      <vt:lpstr>ER vs. UML Class Diagrams</vt:lpstr>
      <vt:lpstr>ER vs. UML Class Diagrams</vt:lpstr>
      <vt:lpstr>Modeling Summary</vt:lpstr>
      <vt:lpstr>PowerPoint Presentation</vt:lpstr>
      <vt:lpstr>Modeling Columbia Courses – Conceptual</vt:lpstr>
      <vt:lpstr>Crow’s Foot Notation</vt:lpstr>
      <vt:lpstr>Modeling Columbia Courses – Logical</vt:lpstr>
      <vt:lpstr>Some Observations</vt:lpstr>
      <vt:lpstr>PowerPoint Presentation</vt:lpstr>
      <vt:lpstr>PowerPoint Presentation</vt:lpstr>
      <vt:lpstr>Keys</vt:lpstr>
      <vt:lpstr>Our Model</vt:lpstr>
      <vt:lpstr>Types of/Patterns for Keys</vt:lpstr>
      <vt:lpstr>PowerPoint Presentation</vt:lpstr>
      <vt:lpstr>Relational Algebra</vt:lpstr>
      <vt:lpstr>Let’s Watch Professor Ferguson Do Examples</vt:lpstr>
      <vt:lpstr>The Dreaded Relax Calculator</vt:lpstr>
      <vt:lpstr>Cartesian-Product Operation</vt:lpstr>
      <vt:lpstr>Composition of Relational Operations</vt:lpstr>
      <vt:lpstr>The  instructor  X  teaches  table</vt:lpstr>
      <vt:lpstr>Simpler Example</vt:lpstr>
      <vt:lpstr>Join Operation</vt:lpstr>
      <vt:lpstr>Join Operation (Cont.)</vt:lpstr>
      <vt:lpstr>Let’s Watch Professor Ferguson Do Examples</vt:lpstr>
      <vt:lpstr>PowerPoint Presentation</vt:lpstr>
      <vt:lpstr>SQL Parts</vt:lpstr>
      <vt:lpstr>SQL Language Statements</vt:lpstr>
      <vt:lpstr>Basic Query Structure </vt:lpstr>
      <vt:lpstr>The select Clause</vt:lpstr>
      <vt:lpstr>The select Clause (Cont.)</vt:lpstr>
      <vt:lpstr>The select Clause (Cont.)</vt:lpstr>
      <vt:lpstr>The select Clause (Cont.)</vt:lpstr>
      <vt:lpstr>The where Clause</vt:lpstr>
      <vt:lpstr>The from Clause</vt:lpstr>
      <vt:lpstr>Examples</vt:lpstr>
      <vt:lpstr>Data Definition Language</vt:lpstr>
      <vt:lpstr>Create Table Construct</vt:lpstr>
      <vt:lpstr>The Rename Operation</vt:lpstr>
      <vt:lpstr>Null Values</vt:lpstr>
      <vt:lpstr>Null Values (Cont.)</vt:lpstr>
      <vt:lpstr>Modification of the Database</vt:lpstr>
      <vt:lpstr>Deletion</vt:lpstr>
      <vt:lpstr>Deletion (Cont.)</vt:lpstr>
      <vt:lpstr>Insertion</vt:lpstr>
      <vt:lpstr>Insertion (Cont.)</vt:lpstr>
      <vt:lpstr>Updates</vt:lpstr>
      <vt:lpstr>Updates (Cont.)</vt:lpstr>
      <vt:lpstr>Case Statement for Conditional Updates</vt:lpstr>
      <vt:lpstr>Joined Relations</vt:lpstr>
      <vt:lpstr>Natural Join in SQL</vt:lpstr>
      <vt:lpstr>Natural Join in SQL (Cont.)</vt:lpstr>
      <vt:lpstr>Student Relation</vt:lpstr>
      <vt:lpstr>Takes Relation</vt:lpstr>
      <vt:lpstr>student natural join takes</vt:lpstr>
      <vt:lpstr>Dangerous in Natural Join</vt:lpstr>
      <vt:lpstr>Natural Join with Using Clause</vt:lpstr>
      <vt:lpstr>Join Condition</vt:lpstr>
      <vt:lpstr>Join Condition (Cont.)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Donald Ferguson</cp:lastModifiedBy>
  <cp:revision>616</cp:revision>
  <cp:lastPrinted>2025-01-31T10:47:52Z</cp:lastPrinted>
  <dcterms:created xsi:type="dcterms:W3CDTF">2010-04-12T23:12:02Z</dcterms:created>
  <dcterms:modified xsi:type="dcterms:W3CDTF">2025-09-14T22:01:18Z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